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191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347BD319-C441-4740-BDB2-35E25C52CCE7}" type="datetimeFigureOut">
              <a:rPr lang="sv-SE" smtClean="0"/>
              <a:t>18-02-26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t>‹Nr.›</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47BD319-C441-4740-BDB2-35E25C52CCE7}" type="datetimeFigureOut">
              <a:rPr lang="sv-SE" smtClean="0"/>
              <a:t>18-02-26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t>‹Nr.›</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47BD319-C441-4740-BDB2-35E25C52CCE7}" type="datetimeFigureOut">
              <a:rPr lang="sv-SE" smtClean="0"/>
              <a:t>18-02-26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t>‹Nr.›</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47BD319-C441-4740-BDB2-35E25C52CCE7}" type="datetimeFigureOut">
              <a:rPr lang="sv-SE" smtClean="0"/>
              <a:t>18-02-26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t>‹Nr.›</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47BD319-C441-4740-BDB2-35E25C52CCE7}" type="datetimeFigureOut">
              <a:rPr lang="sv-SE" smtClean="0"/>
              <a:t>18-02-26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t>‹Nr.›</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47BD319-C441-4740-BDB2-35E25C52CCE7}" type="datetimeFigureOut">
              <a:rPr lang="sv-SE" smtClean="0"/>
              <a:t>18-02-26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t>‹Nr.›</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47BD319-C441-4740-BDB2-35E25C52CCE7}" type="datetimeFigureOut">
              <a:rPr lang="sv-SE" smtClean="0"/>
              <a:t>18-02-26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27F0B53-9592-4779-891F-997228E46E01}" type="slidenum">
              <a:rPr lang="sv-SE" smtClean="0"/>
              <a:t>‹Nr.›</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47BD319-C441-4740-BDB2-35E25C52CCE7}" type="datetimeFigureOut">
              <a:rPr lang="sv-SE" smtClean="0"/>
              <a:t>18-02-26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27F0B53-9592-4779-891F-997228E46E01}" type="slidenum">
              <a:rPr lang="sv-SE" smtClean="0"/>
              <a:t>‹Nr.›</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47BD319-C441-4740-BDB2-35E25C52CCE7}" type="datetimeFigureOut">
              <a:rPr lang="sv-SE" smtClean="0"/>
              <a:t>18-02-26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27F0B53-9592-4779-891F-997228E46E01}" type="slidenum">
              <a:rPr lang="sv-SE" smtClean="0"/>
              <a:t>‹Nr.›</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47BD319-C441-4740-BDB2-35E25C52CCE7}" type="datetimeFigureOut">
              <a:rPr lang="sv-SE" smtClean="0"/>
              <a:t>18-02-26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t>‹Nr.›</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47BD319-C441-4740-BDB2-35E25C52CCE7}" type="datetimeFigureOut">
              <a:rPr lang="sv-SE" smtClean="0"/>
              <a:t>18-02-26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t>‹Nr.›</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BD319-C441-4740-BDB2-35E25C52CCE7}" type="datetimeFigureOut">
              <a:rPr lang="sv-SE" smtClean="0"/>
              <a:t>18-02-26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F0B53-9592-4779-891F-997228E46E01}" type="slidenum">
              <a:rPr lang="sv-SE" smtClean="0"/>
              <a:t>‹Nr.›</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g"/><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endParaRPr lang="sv-SE" dirty="0"/>
          </a:p>
        </p:txBody>
      </p:sp>
      <p:sp>
        <p:nvSpPr>
          <p:cNvPr id="2" name="Rubrik 1"/>
          <p:cNvSpPr>
            <a:spLocks noGrp="1"/>
          </p:cNvSpPr>
          <p:nvPr>
            <p:ph type="title"/>
          </p:nvPr>
        </p:nvSpPr>
        <p:spPr/>
        <p:txBody>
          <a:bodyPr>
            <a:normAutofit fontScale="90000"/>
          </a:bodyPr>
          <a:lstStyle/>
          <a:p>
            <a:r>
              <a:rPr lang="sv-SE" sz="8000" dirty="0" smtClean="0"/>
              <a:t>Återbruk</a:t>
            </a:r>
            <a:endParaRPr lang="sv-SE" sz="8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701739"/>
            <a:ext cx="4384452" cy="4254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95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800" dirty="0" smtClean="0"/>
              <a:t>Källor</a:t>
            </a:r>
            <a:endParaRPr lang="sv-SE" sz="2800" dirty="0"/>
          </a:p>
        </p:txBody>
      </p:sp>
      <p:pic>
        <p:nvPicPr>
          <p:cNvPr id="5" name="Platshållare för bild 4"/>
          <p:cNvPicPr>
            <a:picLocks noGrp="1" noChangeAspect="1"/>
          </p:cNvPicPr>
          <p:nvPr>
            <p:ph type="pic" idx="1"/>
          </p:nvPr>
        </p:nvPicPr>
        <p:blipFill>
          <a:blip r:embed="rId2">
            <a:extLst>
              <a:ext uri="{28A0092B-C50C-407E-A947-70E740481C1C}">
                <a14:useLocalDpi xmlns:a14="http://schemas.microsoft.com/office/drawing/2010/main" val="0"/>
              </a:ext>
            </a:extLst>
          </a:blip>
          <a:srcRect t="2684" b="2684"/>
          <a:stretch>
            <a:fillRect/>
          </a:stretch>
        </p:blipFill>
        <p:spPr>
          <a:xfrm>
            <a:off x="1403648" y="1700808"/>
            <a:ext cx="2304256" cy="2129250"/>
          </a:xfrm>
        </p:spPr>
      </p:pic>
      <p:sp>
        <p:nvSpPr>
          <p:cNvPr id="4" name="Platshållare för text 3"/>
          <p:cNvSpPr>
            <a:spLocks noGrp="1"/>
          </p:cNvSpPr>
          <p:nvPr>
            <p:ph type="body" sz="half" idx="2"/>
          </p:nvPr>
        </p:nvSpPr>
        <p:spPr/>
        <p:txBody>
          <a:bodyPr>
            <a:normAutofit fontScale="40000" lnSpcReduction="20000"/>
          </a:bodyPr>
          <a:lstStyle/>
          <a:p>
            <a:r>
              <a:rPr lang="sv-SE" dirty="0" smtClean="0"/>
              <a:t>Bilder har jag hittat på följande hemsidor:</a:t>
            </a:r>
          </a:p>
          <a:p>
            <a:r>
              <a:rPr lang="sv-SE" dirty="0"/>
              <a:t>http://www.kaleido.nu</a:t>
            </a:r>
          </a:p>
          <a:p>
            <a:r>
              <a:rPr lang="sv-SE" dirty="0" err="1"/>
              <a:t>notbuying.blogspot.comhttp</a:t>
            </a:r>
            <a:r>
              <a:rPr lang="sv-SE" dirty="0"/>
              <a:t>://notbuying.blogspot.com</a:t>
            </a:r>
          </a:p>
          <a:p>
            <a:r>
              <a:rPr lang="sv-SE" dirty="0"/>
              <a:t>http://www.enmammasdag.com</a:t>
            </a:r>
          </a:p>
          <a:p>
            <a:r>
              <a:rPr lang="sv-SE" dirty="0"/>
              <a:t>http://wabisabi-style.blogspot.com</a:t>
            </a:r>
          </a:p>
          <a:p>
            <a:r>
              <a:rPr lang="sv-SE" dirty="0"/>
              <a:t>http://www.flickr.com</a:t>
            </a:r>
          </a:p>
          <a:p>
            <a:r>
              <a:rPr lang="sv-SE"/>
              <a:t>http://www.bolagret.se</a:t>
            </a:r>
          </a:p>
          <a:p>
            <a:endParaRPr lang="sv-SE"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916832"/>
            <a:ext cx="393738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10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är återbruk i slöjden?</a:t>
            </a:r>
            <a:endParaRPr lang="sv-SE" dirty="0"/>
          </a:p>
        </p:txBody>
      </p:sp>
      <p:sp>
        <p:nvSpPr>
          <p:cNvPr id="4" name="Platshållare för innehåll 3"/>
          <p:cNvSpPr>
            <a:spLocks noGrp="1"/>
          </p:cNvSpPr>
          <p:nvPr>
            <p:ph sz="half" idx="1"/>
          </p:nvPr>
        </p:nvSpPr>
        <p:spPr/>
        <p:txBody>
          <a:bodyPr/>
          <a:lstStyle/>
          <a:p>
            <a:r>
              <a:rPr lang="sv-SE" dirty="0" smtClean="0"/>
              <a:t>När du tar en gammal sak och ger den ett nytt </a:t>
            </a:r>
            <a:r>
              <a:rPr lang="sv-SE" dirty="0" smtClean="0"/>
              <a:t>liv genom att renovera</a:t>
            </a:r>
            <a:endParaRPr lang="sv-SE" dirty="0" smtClean="0"/>
          </a:p>
          <a:p>
            <a:r>
              <a:rPr lang="sv-SE" dirty="0" smtClean="0"/>
              <a:t>När du tar en trasig sak, kompletterar med nytt material och gör om prylen</a:t>
            </a:r>
          </a:p>
          <a:p>
            <a:r>
              <a:rPr lang="sv-SE" dirty="0" smtClean="0"/>
              <a:t>När du använder gamla saker som materialkälla</a:t>
            </a:r>
            <a:endParaRPr lang="sv-SE" dirty="0"/>
          </a:p>
        </p:txBody>
      </p:sp>
      <p:sp>
        <p:nvSpPr>
          <p:cNvPr id="5" name="Platshållare för innehåll 4"/>
          <p:cNvSpPr>
            <a:spLocks noGrp="1"/>
          </p:cNvSpPr>
          <p:nvPr>
            <p:ph sz="half" idx="2"/>
          </p:nvPr>
        </p:nvSpPr>
        <p:spPr/>
        <p:txBody>
          <a:bodyPr/>
          <a:lstStyle/>
          <a:p>
            <a:endParaRPr lang="sv-SE"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484784"/>
            <a:ext cx="2880320" cy="443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39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Att komma igång</a:t>
            </a:r>
            <a:endParaRPr lang="sv-SE" dirty="0"/>
          </a:p>
        </p:txBody>
      </p:sp>
      <p:sp>
        <p:nvSpPr>
          <p:cNvPr id="3" name="Platshållare för innehåll 2"/>
          <p:cNvSpPr>
            <a:spLocks noGrp="1"/>
          </p:cNvSpPr>
          <p:nvPr>
            <p:ph sz="half" idx="1"/>
          </p:nvPr>
        </p:nvSpPr>
        <p:spPr/>
        <p:txBody>
          <a:bodyPr>
            <a:normAutofit fontScale="92500" lnSpcReduction="20000"/>
          </a:bodyPr>
          <a:lstStyle/>
          <a:p>
            <a:r>
              <a:rPr lang="sv-SE" dirty="0" smtClean="0"/>
              <a:t>Tänk igenom vad du skulle vilja göra</a:t>
            </a:r>
          </a:p>
          <a:p>
            <a:r>
              <a:rPr lang="sv-SE" dirty="0" smtClean="0"/>
              <a:t>Fundera på vilka material som skulle passa</a:t>
            </a:r>
          </a:p>
          <a:p>
            <a:r>
              <a:rPr lang="sv-SE" dirty="0"/>
              <a:t>Gör en skiss</a:t>
            </a:r>
          </a:p>
          <a:p>
            <a:r>
              <a:rPr lang="sv-SE" dirty="0" smtClean="0"/>
              <a:t>Fu</a:t>
            </a:r>
            <a:r>
              <a:rPr lang="sv-SE" dirty="0" smtClean="0"/>
              <a:t>ndera </a:t>
            </a:r>
            <a:r>
              <a:rPr lang="sv-SE" dirty="0" smtClean="0"/>
              <a:t>på hur du ska kunna lösa olika problem som kan uppstå</a:t>
            </a:r>
          </a:p>
          <a:p>
            <a:r>
              <a:rPr lang="sv-SE" dirty="0" smtClean="0"/>
              <a:t>Behöver </a:t>
            </a:r>
            <a:r>
              <a:rPr lang="sv-SE" dirty="0" smtClean="0"/>
              <a:t>du inspiration? </a:t>
            </a:r>
            <a:r>
              <a:rPr lang="sv-SE" dirty="0"/>
              <a:t>Leta här</a:t>
            </a:r>
            <a:r>
              <a:rPr lang="sv-SE" dirty="0" smtClean="0"/>
              <a:t>: </a:t>
            </a:r>
            <a:r>
              <a:rPr lang="sv-SE" dirty="0" err="1" smtClean="0"/>
              <a:t>Pinterest</a:t>
            </a:r>
            <a:r>
              <a:rPr lang="sv-SE" dirty="0" smtClean="0"/>
              <a:t>, 365 saker att slöjda, DIY, återbruk </a:t>
            </a:r>
            <a:r>
              <a:rPr lang="sv-SE" dirty="0" err="1" smtClean="0"/>
              <a:t>mfl</a:t>
            </a:r>
            <a:r>
              <a:rPr lang="sv-SE" dirty="0" smtClean="0"/>
              <a:t>. sökord</a:t>
            </a:r>
            <a:endParaRPr lang="sv-SE" dirty="0"/>
          </a:p>
        </p:txBody>
      </p:sp>
      <p:pic>
        <p:nvPicPr>
          <p:cNvPr id="4" name="Bildobjekt 3" descr="IMG_1228.jpg"/>
          <p:cNvPicPr>
            <a:picLocks noChangeAspect="1"/>
          </p:cNvPicPr>
          <p:nvPr/>
        </p:nvPicPr>
        <p:blipFill rotWithShape="1">
          <a:blip r:embed="rId2" cstate="print">
            <a:extLst>
              <a:ext uri="{28A0092B-C50C-407E-A947-70E740481C1C}">
                <a14:useLocalDpi xmlns:a14="http://schemas.microsoft.com/office/drawing/2010/main" val="0"/>
              </a:ext>
            </a:extLst>
          </a:blip>
          <a:srcRect l="12907" t="14964" r="25079"/>
          <a:stretch/>
        </p:blipFill>
        <p:spPr>
          <a:xfrm>
            <a:off x="4644008" y="1700808"/>
            <a:ext cx="3934969" cy="4046890"/>
          </a:xfrm>
          <a:prstGeom prst="rect">
            <a:avLst/>
          </a:prstGeom>
        </p:spPr>
      </p:pic>
    </p:spTree>
    <p:extLst>
      <p:ext uri="{BB962C8B-B14F-4D97-AF65-F5344CB8AC3E}">
        <p14:creationId xmlns:p14="http://schemas.microsoft.com/office/powerpoint/2010/main" val="64487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Att komma vidare</a:t>
            </a:r>
            <a:endParaRPr lang="sv-SE" dirty="0"/>
          </a:p>
        </p:txBody>
      </p:sp>
      <p:sp>
        <p:nvSpPr>
          <p:cNvPr id="5" name="Platshållare för innehåll 4"/>
          <p:cNvSpPr>
            <a:spLocks noGrp="1"/>
          </p:cNvSpPr>
          <p:nvPr>
            <p:ph sz="half" idx="2"/>
          </p:nvPr>
        </p:nvSpPr>
        <p:spPr/>
        <p:txBody>
          <a:bodyPr>
            <a:normAutofit fontScale="92500" lnSpcReduction="10000"/>
          </a:bodyPr>
          <a:lstStyle/>
          <a:p>
            <a:r>
              <a:rPr lang="sv-SE" dirty="0" smtClean="0"/>
              <a:t>Diskutera olika lösningar med din lärare</a:t>
            </a:r>
          </a:p>
          <a:p>
            <a:r>
              <a:rPr lang="sv-SE" dirty="0" smtClean="0"/>
              <a:t>Gör en ritning (om möjligt i skala) som berättar tydligt hur du skall göra</a:t>
            </a:r>
          </a:p>
          <a:p>
            <a:r>
              <a:rPr lang="sv-SE" dirty="0" smtClean="0"/>
              <a:t>Skriv ner en noggrann planering (bruksanvisning i punktform)</a:t>
            </a:r>
          </a:p>
          <a:p>
            <a:r>
              <a:rPr lang="sv-SE" dirty="0" smtClean="0"/>
              <a:t>När den är godkänd kan du börja arbeta med det praktiska</a:t>
            </a:r>
            <a:endParaRPr lang="sv-SE" dirty="0"/>
          </a:p>
        </p:txBody>
      </p:sp>
      <p:pic>
        <p:nvPicPr>
          <p:cNvPr id="4099"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82692" y1="7251" x2="95513" y2="13293"/>
                        <a14:foregroundMark x1="42308" y1="4230" x2="17628" y2="5136"/>
                        <a14:foregroundMark x1="12179" y1="8157" x2="4808" y2="7251"/>
                        <a14:foregroundMark x1="8013" y1="58610" x2="8013" y2="84592"/>
                        <a14:foregroundMark x1="7051" y1="83686" x2="17628" y2="91843"/>
                        <a14:foregroundMark x1="27244" y1="94864" x2="36859" y2="98792"/>
                      </a14:backgroundRemoval>
                    </a14:imgEffect>
                  </a14:imgLayer>
                </a14:imgProps>
              </a:ext>
              <a:ext uri="{28A0092B-C50C-407E-A947-70E740481C1C}">
                <a14:useLocalDpi xmlns:a14="http://schemas.microsoft.com/office/drawing/2010/main" val="0"/>
              </a:ext>
            </a:extLst>
          </a:blip>
          <a:srcRect/>
          <a:stretch>
            <a:fillRect/>
          </a:stretch>
        </p:blipFill>
        <p:spPr bwMode="auto">
          <a:xfrm>
            <a:off x="323528" y="1196752"/>
            <a:ext cx="2304256" cy="244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Bildobjekt 2"/>
          <p:cNvPicPr>
            <a:picLocks noChangeAspect="1"/>
          </p:cNvPicPr>
          <p:nvPr/>
        </p:nvPicPr>
        <p:blipFill>
          <a:blip r:embed="rId4"/>
          <a:stretch>
            <a:fillRect/>
          </a:stretch>
        </p:blipFill>
        <p:spPr>
          <a:xfrm>
            <a:off x="1331640" y="4005064"/>
            <a:ext cx="2659594" cy="2191973"/>
          </a:xfrm>
          <a:prstGeom prst="rect">
            <a:avLst/>
          </a:prstGeom>
        </p:spPr>
      </p:pic>
    </p:spTree>
    <p:extLst>
      <p:ext uri="{BB962C8B-B14F-4D97-AF65-F5344CB8AC3E}">
        <p14:creationId xmlns:p14="http://schemas.microsoft.com/office/powerpoint/2010/main" val="25063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7919863" cy="492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tshållare för innehåll 2"/>
          <p:cNvSpPr>
            <a:spLocks noGrp="1"/>
          </p:cNvSpPr>
          <p:nvPr>
            <p:ph idx="1"/>
          </p:nvPr>
        </p:nvSpPr>
        <p:spPr/>
        <p:txBody>
          <a:bodyPr>
            <a:normAutofit lnSpcReduction="10000"/>
          </a:bodyPr>
          <a:lstStyle/>
          <a:p>
            <a:r>
              <a:rPr lang="sv-SE" dirty="0" smtClean="0"/>
              <a:t>Skriver du dagbok efter varje lektion i </a:t>
            </a:r>
            <a:r>
              <a:rPr lang="sv-SE" dirty="0" err="1" smtClean="0"/>
              <a:t>slojd.nu</a:t>
            </a:r>
            <a:endParaRPr lang="sv-SE" dirty="0" smtClean="0"/>
          </a:p>
          <a:p>
            <a:endParaRPr lang="sv-SE" dirty="0" smtClean="0"/>
          </a:p>
          <a:p>
            <a:r>
              <a:rPr lang="sv-SE" dirty="0" smtClean="0"/>
              <a:t>Använder du facktermer och fackuttryck</a:t>
            </a:r>
          </a:p>
          <a:p>
            <a:endParaRPr lang="sv-SE" dirty="0" smtClean="0"/>
          </a:p>
          <a:p>
            <a:r>
              <a:rPr lang="sv-SE" dirty="0" smtClean="0"/>
              <a:t>Berättar vilka problem du stött på och hur du löst dem</a:t>
            </a:r>
          </a:p>
          <a:p>
            <a:endParaRPr lang="sv-SE" dirty="0" smtClean="0"/>
          </a:p>
          <a:p>
            <a:r>
              <a:rPr lang="sv-SE" dirty="0" smtClean="0"/>
              <a:t>Berättar vad du ska göra nästa slöjdtillfälle</a:t>
            </a:r>
          </a:p>
        </p:txBody>
      </p:sp>
      <p:sp>
        <p:nvSpPr>
          <p:cNvPr id="2" name="Rubrik 1"/>
          <p:cNvSpPr>
            <a:spLocks noGrp="1"/>
          </p:cNvSpPr>
          <p:nvPr>
            <p:ph type="title"/>
          </p:nvPr>
        </p:nvSpPr>
        <p:spPr/>
        <p:txBody>
          <a:bodyPr/>
          <a:lstStyle/>
          <a:p>
            <a:r>
              <a:rPr lang="sv-SE" dirty="0" smtClean="0"/>
              <a:t>Under arbetets gång…</a:t>
            </a:r>
            <a:endParaRPr lang="sv-SE" dirty="0"/>
          </a:p>
        </p:txBody>
      </p:sp>
    </p:spTree>
    <p:extLst>
      <p:ext uri="{BB962C8B-B14F-4D97-AF65-F5344CB8AC3E}">
        <p14:creationId xmlns:p14="http://schemas.microsoft.com/office/powerpoint/2010/main" val="60071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750"/>
                                        <p:tgtEl>
                                          <p:spTgt spid="3">
                                            <p:txEl>
                                              <p:pRg st="2" end="2"/>
                                            </p:txEl>
                                          </p:spTgt>
                                        </p:tgtEl>
                                      </p:cBhvr>
                                    </p:animEffect>
                                    <p:anim calcmode="lin" valueType="num">
                                      <p:cBhvr>
                                        <p:cTn id="15"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750"/>
                                        <p:tgtEl>
                                          <p:spTgt spid="3">
                                            <p:txEl>
                                              <p:pRg st="4" end="4"/>
                                            </p:txEl>
                                          </p:spTgt>
                                        </p:tgtEl>
                                      </p:cBhvr>
                                    </p:animEffect>
                                    <p:anim calcmode="lin" valueType="num">
                                      <p:cBhvr>
                                        <p:cTn id="22"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750"/>
                                        <p:tgtEl>
                                          <p:spTgt spid="3">
                                            <p:txEl>
                                              <p:pRg st="6" end="6"/>
                                            </p:txEl>
                                          </p:spTgt>
                                        </p:tgtEl>
                                      </p:cBhvr>
                                    </p:animEffect>
                                    <p:anim calcmode="lin" valueType="num">
                                      <p:cBhvr>
                                        <p:cTn id="29"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Avslutning</a:t>
            </a:r>
            <a:endParaRPr lang="sv-SE" dirty="0"/>
          </a:p>
        </p:txBody>
      </p:sp>
      <p:sp>
        <p:nvSpPr>
          <p:cNvPr id="5" name="Platshållare för innehåll 4"/>
          <p:cNvSpPr>
            <a:spLocks noGrp="1"/>
          </p:cNvSpPr>
          <p:nvPr>
            <p:ph sz="half" idx="2"/>
          </p:nvPr>
        </p:nvSpPr>
        <p:spPr>
          <a:xfrm>
            <a:off x="4644008" y="1668286"/>
            <a:ext cx="4038600" cy="4525963"/>
          </a:xfrm>
        </p:spPr>
        <p:txBody>
          <a:bodyPr/>
          <a:lstStyle/>
          <a:p>
            <a:r>
              <a:rPr lang="sv-SE" dirty="0" smtClean="0"/>
              <a:t>Du tar en bild på din produkt och bifogar din bild på ditt alster i slöjddagboken</a:t>
            </a:r>
          </a:p>
        </p:txBody>
      </p:sp>
      <p:pic>
        <p:nvPicPr>
          <p:cNvPr id="3" name="Bildobjekt 2" descr="IMG_1226.jpg"/>
          <p:cNvPicPr>
            <a:picLocks noChangeAspect="1"/>
          </p:cNvPicPr>
          <p:nvPr/>
        </p:nvPicPr>
        <p:blipFill rotWithShape="1">
          <a:blip r:embed="rId2" cstate="print">
            <a:extLst>
              <a:ext uri="{28A0092B-C50C-407E-A947-70E740481C1C}">
                <a14:useLocalDpi xmlns:a14="http://schemas.microsoft.com/office/drawing/2010/main" val="0"/>
              </a:ext>
            </a:extLst>
          </a:blip>
          <a:srcRect l="17825" t="7669" r="15190" b="26865"/>
          <a:stretch/>
        </p:blipFill>
        <p:spPr>
          <a:xfrm>
            <a:off x="539552" y="476672"/>
            <a:ext cx="2215873" cy="2882769"/>
          </a:xfrm>
          <a:prstGeom prst="rect">
            <a:avLst/>
          </a:prstGeom>
        </p:spPr>
      </p:pic>
      <p:pic>
        <p:nvPicPr>
          <p:cNvPr id="6" name="Bildobjekt 5" descr="IMG_1234.jpg"/>
          <p:cNvPicPr>
            <a:picLocks noChangeAspect="1"/>
          </p:cNvPicPr>
          <p:nvPr/>
        </p:nvPicPr>
        <p:blipFill rotWithShape="1">
          <a:blip r:embed="rId3" cstate="print">
            <a:extLst>
              <a:ext uri="{28A0092B-C50C-407E-A947-70E740481C1C}">
                <a14:useLocalDpi xmlns:a14="http://schemas.microsoft.com/office/drawing/2010/main" val="0"/>
              </a:ext>
            </a:extLst>
          </a:blip>
          <a:srcRect l="18660" t="1870" r="21712" b="15455"/>
          <a:stretch/>
        </p:blipFill>
        <p:spPr>
          <a:xfrm>
            <a:off x="2051720" y="3645024"/>
            <a:ext cx="2477716" cy="2576522"/>
          </a:xfrm>
          <a:prstGeom prst="rect">
            <a:avLst/>
          </a:prstGeom>
        </p:spPr>
      </p:pic>
    </p:spTree>
    <p:extLst>
      <p:ext uri="{BB962C8B-B14F-4D97-AF65-F5344CB8AC3E}">
        <p14:creationId xmlns:p14="http://schemas.microsoft.com/office/powerpoint/2010/main" val="244961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Kunskapskrav</a:t>
            </a:r>
            <a:endParaRPr lang="sv-SE" dirty="0"/>
          </a:p>
        </p:txBody>
      </p:sp>
      <p:graphicFrame>
        <p:nvGraphicFramePr>
          <p:cNvPr id="4" name="Tabell 3"/>
          <p:cNvGraphicFramePr>
            <a:graphicFrameLocks noGrp="1"/>
          </p:cNvGraphicFramePr>
          <p:nvPr>
            <p:extLst>
              <p:ext uri="{D42A27DB-BD31-4B8C-83A1-F6EECF244321}">
                <p14:modId xmlns:p14="http://schemas.microsoft.com/office/powerpoint/2010/main" val="1271135777"/>
              </p:ext>
            </p:extLst>
          </p:nvPr>
        </p:nvGraphicFramePr>
        <p:xfrm>
          <a:off x="251520" y="836712"/>
          <a:ext cx="8640960" cy="6021291"/>
        </p:xfrm>
        <a:graphic>
          <a:graphicData uri="http://schemas.openxmlformats.org/drawingml/2006/table">
            <a:tbl>
              <a:tblPr firstRow="1" firstCol="1" bandRow="1"/>
              <a:tblGrid>
                <a:gridCol w="1728192"/>
                <a:gridCol w="1728192"/>
                <a:gridCol w="1728192"/>
                <a:gridCol w="1728192"/>
                <a:gridCol w="1728192"/>
              </a:tblGrid>
              <a:tr h="252642">
                <a:tc>
                  <a:txBody>
                    <a:bodyPr/>
                    <a:lstStyle/>
                    <a:p>
                      <a:endParaRPr lang="sv-SE" sz="1200">
                        <a:effectLst/>
                        <a:latin typeface="Cambria"/>
                      </a:endParaRPr>
                    </a:p>
                  </a:txBody>
                  <a:tcPr marL="44450" marR="44450" marT="0" marB="0" anchor="b">
                    <a:lnL>
                      <a:noFill/>
                    </a:lnL>
                    <a:lnR>
                      <a:noFill/>
                    </a:lnR>
                    <a:lnT>
                      <a:noFill/>
                    </a:lnT>
                    <a:lnB>
                      <a:noFill/>
                    </a:lnB>
                  </a:tcPr>
                </a:tc>
                <a:tc>
                  <a:txBody>
                    <a:bodyPr/>
                    <a:lstStyle/>
                    <a:p>
                      <a:endParaRPr lang="sv-SE" sz="1200">
                        <a:effectLst/>
                        <a:latin typeface="Cambria"/>
                      </a:endParaRPr>
                    </a:p>
                  </a:txBody>
                  <a:tcPr marL="44450" marR="44450" marT="0" marB="0" anchor="b">
                    <a:lnL>
                      <a:noFill/>
                    </a:lnL>
                    <a:lnR>
                      <a:noFill/>
                    </a:lnR>
                    <a:lnT>
                      <a:noFill/>
                    </a:lnT>
                    <a:lnB>
                      <a:noFill/>
                    </a:lnB>
                  </a:tcPr>
                </a:tc>
                <a:tc>
                  <a:txBody>
                    <a:bodyPr/>
                    <a:lstStyle/>
                    <a:p>
                      <a:endParaRPr lang="sv-SE" sz="1200">
                        <a:effectLst/>
                        <a:latin typeface="Cambria"/>
                      </a:endParaRPr>
                    </a:p>
                  </a:txBody>
                  <a:tcPr marL="44450" marR="44450" marT="0" marB="0" anchor="b">
                    <a:lnL>
                      <a:noFill/>
                    </a:lnL>
                    <a:lnR>
                      <a:noFill/>
                    </a:lnR>
                    <a:lnT>
                      <a:noFill/>
                    </a:lnT>
                    <a:lnB>
                      <a:noFill/>
                    </a:lnB>
                  </a:tcPr>
                </a:tc>
                <a:tc>
                  <a:txBody>
                    <a:bodyPr/>
                    <a:lstStyle/>
                    <a:p>
                      <a:endParaRPr lang="sv-SE" sz="1200">
                        <a:effectLst/>
                        <a:latin typeface="Cambria"/>
                      </a:endParaRPr>
                    </a:p>
                  </a:txBody>
                  <a:tcPr marL="44450" marR="44450" marT="0" marB="0" anchor="b">
                    <a:lnL>
                      <a:noFill/>
                    </a:lnL>
                    <a:lnR>
                      <a:noFill/>
                    </a:lnR>
                    <a:lnT>
                      <a:noFill/>
                    </a:lnT>
                    <a:lnB>
                      <a:noFill/>
                    </a:lnB>
                  </a:tcPr>
                </a:tc>
                <a:tc>
                  <a:txBody>
                    <a:bodyPr/>
                    <a:lstStyle/>
                    <a:p>
                      <a:endParaRPr lang="sv-SE" sz="1200">
                        <a:effectLst/>
                        <a:latin typeface="Cambria"/>
                      </a:endParaRPr>
                    </a:p>
                  </a:txBody>
                  <a:tcPr marL="44450" marR="44450" marT="0" marB="0" anchor="b">
                    <a:lnL>
                      <a:noFill/>
                    </a:lnL>
                    <a:lnR>
                      <a:noFill/>
                    </a:lnR>
                    <a:lnT>
                      <a:noFill/>
                    </a:lnT>
                    <a:lnB>
                      <a:noFill/>
                    </a:lnB>
                  </a:tcPr>
                </a:tc>
              </a:tr>
              <a:tr h="252642">
                <a:tc>
                  <a:txBody>
                    <a:bodyPr/>
                    <a:lstStyle/>
                    <a:p>
                      <a:endParaRPr lang="sv-SE" sz="1200">
                        <a:effectLst/>
                        <a:latin typeface="Cambria"/>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sv-SE" sz="1200">
                        <a:effectLst/>
                        <a:latin typeface="Cambria"/>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sv-SE" sz="1200">
                        <a:effectLst/>
                        <a:latin typeface="Cambria"/>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sv-SE" sz="1200">
                        <a:effectLst/>
                        <a:latin typeface="Cambria"/>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sv-SE" sz="1200">
                        <a:effectLst/>
                        <a:latin typeface="Cambria"/>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884245">
                <a:tc rowSpan="2">
                  <a:txBody>
                    <a:bodyPr/>
                    <a:lstStyle/>
                    <a:p>
                      <a:pPr>
                        <a:spcAft>
                          <a:spcPts val="0"/>
                        </a:spcAft>
                      </a:pPr>
                      <a:r>
                        <a:rPr lang="sv-SE" sz="900" b="1">
                          <a:effectLst/>
                          <a:latin typeface="Garamond"/>
                          <a:ea typeface="Times New Roman"/>
                          <a:cs typeface="Arial"/>
                        </a:rPr>
                        <a:t>Formge och framställa föremål i olika material med hjälp av lämpliga redskap, verktyg och hantverkstekniker</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900">
                          <a:effectLst/>
                          <a:latin typeface="Garamond"/>
                          <a:ea typeface="Times New Roman"/>
                          <a:cs typeface="Arial"/>
                        </a:rPr>
                        <a:t>Eleven kan ännu inte på ett enkelt och delvis genomarbetat sätt formge och framställa slöjdföremål i olika material utifrån instruktioner. </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900">
                          <a:effectLst/>
                          <a:latin typeface="Garamond"/>
                          <a:ea typeface="Times New Roman"/>
                          <a:cs typeface="Arial"/>
                        </a:rPr>
                        <a:t>Eleven kan på ett enkelt och delvis genomarbetat sätt formge och framställa slöjdföremål i olika material utifrån instruktioner. </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900">
                          <a:effectLst/>
                          <a:latin typeface="Garamond"/>
                          <a:ea typeface="Times New Roman"/>
                          <a:cs typeface="Arial"/>
                        </a:rPr>
                        <a:t>Eleven kan på ett utvecklat och relativt väl genomarbetat sätt formge och framställa slöjdföremål i olika material utifrån instruktioner och delvis egna initiativ. </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900">
                          <a:effectLst/>
                          <a:latin typeface="Garamond"/>
                          <a:ea typeface="Times New Roman"/>
                          <a:cs typeface="Arial"/>
                        </a:rPr>
                        <a:t>Eleven kan på ett välutvecklat och väl genomarbetat sätt formge och framställa slöjdföremål i olika material utifrån instruktioner och egna initiativ. </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497">
                <a:tc vMerge="1">
                  <a:txBody>
                    <a:bodyPr/>
                    <a:lstStyle/>
                    <a:p>
                      <a:endParaRPr lang="sv-SE"/>
                    </a:p>
                  </a:txBody>
                  <a:tcPr/>
                </a:tc>
                <a:tc>
                  <a:txBody>
                    <a:bodyPr/>
                    <a:lstStyle/>
                    <a:p>
                      <a:pPr>
                        <a:spcAft>
                          <a:spcPts val="0"/>
                        </a:spcAft>
                      </a:pPr>
                      <a:r>
                        <a:rPr lang="sv-SE" sz="900">
                          <a:effectLst/>
                          <a:latin typeface="Garamond"/>
                          <a:ea typeface="Times New Roman"/>
                          <a:cs typeface="Arial"/>
                        </a:rPr>
                        <a:t>I slöjdarbetet kan eleven ännu inte använda handverktyg, redskap och maskiner på ett säkert och i huvudsak fungerande sätt. </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900">
                          <a:effectLst/>
                          <a:latin typeface="Garamond"/>
                          <a:ea typeface="Times New Roman"/>
                          <a:cs typeface="Arial"/>
                        </a:rPr>
                        <a:t>I slöjdarbetet kan eleven använda handverktyg, redskap och maskiner på ett säkert och i huvudsak fungerande sätt. </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900">
                          <a:effectLst/>
                          <a:latin typeface="Garamond"/>
                          <a:ea typeface="Times New Roman"/>
                          <a:cs typeface="Arial"/>
                        </a:rPr>
                        <a:t>I slöjdarbetet kan eleven använda handverktyg, redskap och maskiner på ett säkert och ändamålsenligt sätt. </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900">
                          <a:effectLst/>
                          <a:latin typeface="Garamond"/>
                          <a:ea typeface="Times New Roman"/>
                          <a:cs typeface="Arial"/>
                        </a:rPr>
                        <a:t>I slöjdarbetet kan eleven använda handverktyg, redskap och maskiner på ett säkert och ändamålsenligt sätt med precision</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871">
                <a:tc rowSpan="3">
                  <a:txBody>
                    <a:bodyPr/>
                    <a:lstStyle/>
                    <a:p>
                      <a:pPr>
                        <a:spcAft>
                          <a:spcPts val="0"/>
                        </a:spcAft>
                      </a:pPr>
                      <a:r>
                        <a:rPr lang="sv-SE" sz="900" b="1">
                          <a:effectLst/>
                          <a:latin typeface="Garamond"/>
                          <a:ea typeface="Times New Roman"/>
                          <a:cs typeface="Arial"/>
                        </a:rPr>
                        <a:t>Välja och motivera tillvägagångssätt i slöjdarbetet utifrån syftet med arbetet och utifrån kvalitets- och miljöaspekter</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900">
                          <a:effectLst/>
                          <a:latin typeface="Garamond"/>
                          <a:ea typeface="Times New Roman"/>
                          <a:cs typeface="Arial"/>
                        </a:rPr>
                        <a:t>Utifrån syftet med slöjdarbetet och kvalitets- och miljöaspekter väljer eleven ännu inte tillvägagångssätt och ger ännu inte enkla motiveringar till sina val. </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900">
                          <a:effectLst/>
                          <a:latin typeface="Garamond"/>
                          <a:ea typeface="Times New Roman"/>
                          <a:cs typeface="Arial"/>
                        </a:rPr>
                        <a:t>Utifrån syftet med slöjdarbetet och kvalitets- och miljöaspekter väljer eleven tillvägagångssätt och ger enkla motiveringar till sina val. </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900">
                          <a:effectLst/>
                          <a:latin typeface="Garamond"/>
                          <a:ea typeface="Times New Roman"/>
                          <a:cs typeface="Arial"/>
                        </a:rPr>
                        <a:t>Utifrån syftet med slöjdarbetet och kvalitets- och miljöaspekter väljer eleven tillvägagångssätt och ger utvecklade motiveringar till sina val. </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900">
                          <a:effectLst/>
                          <a:latin typeface="Garamond"/>
                          <a:ea typeface="Times New Roman"/>
                          <a:cs typeface="Arial"/>
                        </a:rPr>
                        <a:t>Utifrån syftet med slöjdarbetet och kvalitets- och miljöaspekter väljer eleven tillvägagångssätt och ger välutvecklade motiveringar till sina val. </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497">
                <a:tc vMerge="1">
                  <a:txBody>
                    <a:bodyPr/>
                    <a:lstStyle/>
                    <a:p>
                      <a:endParaRPr lang="sv-SE"/>
                    </a:p>
                  </a:txBody>
                  <a:tcPr/>
                </a:tc>
                <a:tc>
                  <a:txBody>
                    <a:bodyPr/>
                    <a:lstStyle/>
                    <a:p>
                      <a:pPr>
                        <a:spcAft>
                          <a:spcPts val="0"/>
                        </a:spcAft>
                      </a:pPr>
                      <a:r>
                        <a:rPr lang="sv-SE" sz="900">
                          <a:effectLst/>
                          <a:latin typeface="Garamond"/>
                          <a:ea typeface="Times New Roman"/>
                          <a:cs typeface="Arial"/>
                        </a:rPr>
                        <a:t>Eleven kan ännu inte i slöjdarbetet bidra till att utveckla idéer med hjälp av erbjudet inspirationsmaterial. </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900">
                          <a:effectLst/>
                          <a:latin typeface="Garamond"/>
                          <a:ea typeface="Times New Roman"/>
                          <a:cs typeface="Arial"/>
                        </a:rPr>
                        <a:t>Eleven kan i slöjdarbetet bidra till att utveckla idéer med hjälp av erbjudet inspirationsmaterial. </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900">
                          <a:effectLst/>
                          <a:latin typeface="Garamond"/>
                          <a:ea typeface="Times New Roman"/>
                          <a:cs typeface="Arial"/>
                        </a:rPr>
                        <a:t>Eleven kan i slöjdarbetet utveckla idéer med hjälp av erbjudet inspirationsmaterial. </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900">
                          <a:effectLst/>
                          <a:latin typeface="Garamond"/>
                          <a:ea typeface="Times New Roman"/>
                          <a:cs typeface="Arial"/>
                        </a:rPr>
                        <a:t>Eleven kan i slöjdarbetet utveckla idéer med hjälp av erbjudet inspirationsmaterial och sådant som eleven själv har sökt upp. </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871">
                <a:tc vMerge="1">
                  <a:txBody>
                    <a:bodyPr/>
                    <a:lstStyle/>
                    <a:p>
                      <a:endParaRPr lang="sv-SE"/>
                    </a:p>
                  </a:txBody>
                  <a:tcPr/>
                </a:tc>
                <a:tc>
                  <a:txBody>
                    <a:bodyPr/>
                    <a:lstStyle/>
                    <a:p>
                      <a:pPr>
                        <a:spcAft>
                          <a:spcPts val="0"/>
                        </a:spcAft>
                      </a:pPr>
                      <a:r>
                        <a:rPr lang="sv-SE" sz="900">
                          <a:effectLst/>
                          <a:latin typeface="Garamond"/>
                          <a:ea typeface="Times New Roman"/>
                          <a:cs typeface="Arial"/>
                        </a:rPr>
                        <a:t>Eleven kan ännu inte pröva hur material och hantverkstekniker kan kombineras med hänsyn till föremålens form och funktion. </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900">
                          <a:effectLst/>
                          <a:latin typeface="Garamond"/>
                          <a:ea typeface="Times New Roman"/>
                          <a:cs typeface="Arial"/>
                        </a:rPr>
                        <a:t>Eleven kan pröva hur material och hantverkstekniker kan kombineras med hänsyn till föremålens form och funktion. </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900">
                          <a:effectLst/>
                          <a:latin typeface="Garamond"/>
                          <a:ea typeface="Times New Roman"/>
                          <a:cs typeface="Arial"/>
                        </a:rPr>
                        <a:t>Eleven kan pröva och ompröva hur material och hantverkstekniker kan kombineras med hänsyn till föremålens form och funktion.</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900">
                          <a:effectLst/>
                          <a:latin typeface="Garamond"/>
                          <a:ea typeface="Times New Roman"/>
                          <a:cs typeface="Arial"/>
                        </a:rPr>
                        <a:t>Eleven kan systematiskt pröva och ompröva hur material och hantverkstekniker kan kombineras med hänsyn till föremålens form och funktion.</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497">
                <a:tc rowSpan="2">
                  <a:txBody>
                    <a:bodyPr/>
                    <a:lstStyle/>
                    <a:p>
                      <a:pPr>
                        <a:spcAft>
                          <a:spcPts val="0"/>
                        </a:spcAft>
                      </a:pPr>
                      <a:r>
                        <a:rPr lang="sv-SE" sz="900" b="1">
                          <a:effectLst/>
                          <a:latin typeface="Garamond"/>
                          <a:ea typeface="Times New Roman"/>
                          <a:cs typeface="Arial"/>
                        </a:rPr>
                        <a:t>Analysera och värdera arbetsprocesser och resultat med hjälp av slöjdspecifika begrepp</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900">
                          <a:effectLst/>
                          <a:latin typeface="Garamond"/>
                          <a:ea typeface="Times New Roman"/>
                          <a:cs typeface="Arial"/>
                        </a:rPr>
                        <a:t>Under arbetsprocessen bidrar eleven ännu inte till att formulera och välja handlingsalternativ som leder framåt.</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900">
                          <a:effectLst/>
                          <a:latin typeface="Garamond"/>
                          <a:ea typeface="Times New Roman"/>
                          <a:cs typeface="Arial"/>
                        </a:rPr>
                        <a:t>Under arbetsprocessen bidrar eleven till att formulera och välja handlingsalternativ som leder framåt.</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900">
                          <a:effectLst/>
                          <a:latin typeface="Garamond"/>
                          <a:ea typeface="Times New Roman"/>
                          <a:cs typeface="Arial"/>
                        </a:rPr>
                        <a:t>Under arbetsprocessen formulerar och väljer eleven handlingsalternativ som efter någon bearbetning leder framåt.</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900">
                          <a:effectLst/>
                          <a:latin typeface="Garamond"/>
                          <a:ea typeface="Times New Roman"/>
                          <a:cs typeface="Arial"/>
                        </a:rPr>
                        <a:t>Under arbetsprocessen formulerar och väljer eleven handlingsalternativ som leder framåt.</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4245">
                <a:tc vMerge="1">
                  <a:txBody>
                    <a:bodyPr/>
                    <a:lstStyle/>
                    <a:p>
                      <a:endParaRPr lang="sv-SE"/>
                    </a:p>
                  </a:txBody>
                  <a:tcPr/>
                </a:tc>
                <a:tc>
                  <a:txBody>
                    <a:bodyPr/>
                    <a:lstStyle/>
                    <a:p>
                      <a:pPr>
                        <a:spcAft>
                          <a:spcPts val="0"/>
                        </a:spcAft>
                      </a:pPr>
                      <a:r>
                        <a:rPr lang="sv-SE" sz="900">
                          <a:effectLst/>
                          <a:latin typeface="Garamond"/>
                          <a:ea typeface="Times New Roman"/>
                          <a:cs typeface="Arial"/>
                        </a:rPr>
                        <a:t>Eleven kan ännu inte ge enkla omdömen om arbetsprocessen med viss användning av slöjdspecifika begrepp och visar ännu inte på enkla samband mellan form, funktion och kvalitet. </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900">
                          <a:effectLst/>
                          <a:latin typeface="Garamond"/>
                          <a:ea typeface="Times New Roman"/>
                          <a:cs typeface="Arial"/>
                        </a:rPr>
                        <a:t>Eleven kan ge enkla omdömen om arbetsprocessen med viss användning av slöjdspecifika begrepp och visar då på enkla samband mellan form, funktion och kvalitet. </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900">
                          <a:effectLst/>
                          <a:latin typeface="Garamond"/>
                          <a:ea typeface="Times New Roman"/>
                          <a:cs typeface="Arial"/>
                        </a:rPr>
                        <a:t>Eleven kan ge utvecklade omdömen om arbetsprocessen med relativt god användning av slöjdspecifika begrepp och visar då på enkla samband mellan form, funktion och kvalitet. </a:t>
                      </a:r>
                      <a:endParaRPr lang="sv-SE" sz="90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v-SE" sz="900" dirty="0">
                          <a:effectLst/>
                          <a:latin typeface="Garamond"/>
                          <a:ea typeface="Times New Roman"/>
                          <a:cs typeface="Arial"/>
                        </a:rPr>
                        <a:t>Eleven kan ge välutvecklade omdömen om arbetsprocessen med god användning av slöjdspecifika begrepp och visar då på enkla samband mellan form, funktion och kvalitet.</a:t>
                      </a:r>
                      <a:endParaRPr lang="sv-SE" sz="900" dirty="0">
                        <a:effectLst/>
                        <a:latin typeface="Cambria"/>
                        <a:ea typeface="MS Mincho"/>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642">
                <a:tc>
                  <a:txBody>
                    <a:bodyPr/>
                    <a:lstStyle/>
                    <a:p>
                      <a:endParaRPr lang="sv-SE" sz="1200">
                        <a:effectLst/>
                        <a:latin typeface="Cambria"/>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sv-SE" sz="1200">
                        <a:effectLst/>
                        <a:latin typeface="Cambria"/>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sv-SE" sz="1200">
                        <a:effectLst/>
                        <a:latin typeface="Cambria"/>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sv-SE" sz="1200">
                        <a:effectLst/>
                        <a:latin typeface="Cambria"/>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sv-SE" sz="1200">
                        <a:effectLst/>
                        <a:latin typeface="Cambria"/>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r>
              <a:tr h="252642">
                <a:tc>
                  <a:txBody>
                    <a:bodyPr/>
                    <a:lstStyle/>
                    <a:p>
                      <a:endParaRPr lang="sv-SE" sz="1200">
                        <a:effectLst/>
                        <a:latin typeface="Cambria"/>
                      </a:endParaRPr>
                    </a:p>
                  </a:txBody>
                  <a:tcPr marL="44450" marR="44450" marT="0" marB="0" anchor="b">
                    <a:lnL>
                      <a:noFill/>
                    </a:lnL>
                    <a:lnR>
                      <a:noFill/>
                    </a:lnR>
                    <a:lnT>
                      <a:noFill/>
                    </a:lnT>
                    <a:lnB>
                      <a:noFill/>
                    </a:lnB>
                  </a:tcPr>
                </a:tc>
                <a:tc>
                  <a:txBody>
                    <a:bodyPr/>
                    <a:lstStyle/>
                    <a:p>
                      <a:endParaRPr lang="sv-SE" sz="1200">
                        <a:effectLst/>
                        <a:latin typeface="Cambria"/>
                      </a:endParaRPr>
                    </a:p>
                  </a:txBody>
                  <a:tcPr marL="44450" marR="44450" marT="0" marB="0" anchor="b">
                    <a:lnL>
                      <a:noFill/>
                    </a:lnL>
                    <a:lnR>
                      <a:noFill/>
                    </a:lnR>
                    <a:lnT>
                      <a:noFill/>
                    </a:lnT>
                    <a:lnB>
                      <a:noFill/>
                    </a:lnB>
                  </a:tcPr>
                </a:tc>
                <a:tc>
                  <a:txBody>
                    <a:bodyPr/>
                    <a:lstStyle/>
                    <a:p>
                      <a:endParaRPr lang="sv-SE" sz="1200">
                        <a:effectLst/>
                        <a:latin typeface="Cambria"/>
                      </a:endParaRPr>
                    </a:p>
                  </a:txBody>
                  <a:tcPr marL="44450" marR="44450" marT="0" marB="0" anchor="b">
                    <a:lnL>
                      <a:noFill/>
                    </a:lnL>
                    <a:lnR>
                      <a:noFill/>
                    </a:lnR>
                    <a:lnT>
                      <a:noFill/>
                    </a:lnT>
                    <a:lnB>
                      <a:noFill/>
                    </a:lnB>
                  </a:tcPr>
                </a:tc>
                <a:tc>
                  <a:txBody>
                    <a:bodyPr/>
                    <a:lstStyle/>
                    <a:p>
                      <a:endParaRPr lang="sv-SE" sz="1200">
                        <a:effectLst/>
                        <a:latin typeface="Cambria"/>
                      </a:endParaRPr>
                    </a:p>
                  </a:txBody>
                  <a:tcPr marL="44450" marR="44450" marT="0" marB="0" anchor="b">
                    <a:lnL>
                      <a:noFill/>
                    </a:lnL>
                    <a:lnR>
                      <a:noFill/>
                    </a:lnR>
                    <a:lnT>
                      <a:noFill/>
                    </a:lnT>
                    <a:lnB>
                      <a:noFill/>
                    </a:lnB>
                  </a:tcPr>
                </a:tc>
                <a:tc>
                  <a:txBody>
                    <a:bodyPr/>
                    <a:lstStyle/>
                    <a:p>
                      <a:endParaRPr lang="sv-SE" sz="1200" dirty="0">
                        <a:effectLst/>
                        <a:latin typeface="Cambria"/>
                      </a:endParaRPr>
                    </a:p>
                  </a:txBody>
                  <a:tcPr marL="44450" marR="44450" marT="0" marB="0">
                    <a:lnL>
                      <a:noFill/>
                    </a:lnL>
                    <a:lnR>
                      <a:noFill/>
                    </a:lnR>
                    <a:lnT>
                      <a:noFill/>
                    </a:lnT>
                    <a:lnB>
                      <a:noFill/>
                    </a:lnB>
                  </a:tcPr>
                </a:tc>
              </a:tr>
            </a:tbl>
          </a:graphicData>
        </a:graphic>
      </p:graphicFrame>
    </p:spTree>
    <p:extLst>
      <p:ext uri="{BB962C8B-B14F-4D97-AF65-F5344CB8AC3E}">
        <p14:creationId xmlns:p14="http://schemas.microsoft.com/office/powerpoint/2010/main" val="350787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p:txBody>
          <a:bodyPr>
            <a:normAutofit fontScale="70000" lnSpcReduction="20000"/>
          </a:bodyPr>
          <a:lstStyle/>
          <a:p>
            <a:pPr marL="0" indent="0">
              <a:buNone/>
            </a:pPr>
            <a:r>
              <a:rPr lang="sv-SE" dirty="0"/>
              <a:t> 	</a:t>
            </a:r>
          </a:p>
          <a:p>
            <a:pPr marL="0" indent="0">
              <a:buNone/>
            </a:pPr>
            <a:r>
              <a:rPr lang="sv-SE" dirty="0"/>
              <a:t>Eleverna tar med sig material hemifrån såsom tidningar, cykelslangar, elkablar, </a:t>
            </a:r>
            <a:r>
              <a:rPr lang="sv-SE" dirty="0" smtClean="0"/>
              <a:t>vinylskivor, plastkassar </a:t>
            </a:r>
            <a:r>
              <a:rPr lang="sv-SE" dirty="0"/>
              <a:t>eller liknande som kan användas som material till en ny produkt. En del material kan vi tillhandahålla på skolan. </a:t>
            </a:r>
            <a:endParaRPr lang="sv-SE" dirty="0" smtClean="0"/>
          </a:p>
          <a:p>
            <a:endParaRPr lang="sv-SE" dirty="0" smtClean="0"/>
          </a:p>
          <a:p>
            <a:pPr marL="0" indent="0">
              <a:buNone/>
            </a:pPr>
            <a:r>
              <a:rPr lang="sv-SE" dirty="0" smtClean="0"/>
              <a:t>Eleverna </a:t>
            </a:r>
            <a:r>
              <a:rPr lang="sv-SE" dirty="0"/>
              <a:t>får </a:t>
            </a:r>
            <a:r>
              <a:rPr lang="sv-SE" dirty="0" smtClean="0"/>
              <a:t>också till viss del </a:t>
            </a:r>
            <a:r>
              <a:rPr lang="sv-SE" dirty="0"/>
              <a:t>kombinera gammalt material och nytt. </a:t>
            </a:r>
            <a:r>
              <a:rPr lang="sv-SE" dirty="0" smtClean="0"/>
              <a:t>I </a:t>
            </a:r>
            <a:r>
              <a:rPr lang="sv-SE" dirty="0"/>
              <a:t>den här uppgiften får de stort utrymme för sin kreativitet och de får stora möjligheter att visa vad de lärt sig gällande arbete med verktyg, redskap och maskiner. Arbetena blir synnerligen individuella och ger stora utmaningar till att hitta lösningar på problem. </a:t>
            </a:r>
            <a:endParaRPr lang="sv-SE" dirty="0" smtClean="0"/>
          </a:p>
          <a:p>
            <a:endParaRPr lang="sv-SE" dirty="0" smtClean="0"/>
          </a:p>
          <a:p>
            <a:pPr marL="0" indent="0">
              <a:buNone/>
            </a:pPr>
            <a:r>
              <a:rPr lang="sv-SE" dirty="0" smtClean="0"/>
              <a:t>Eleverna ska </a:t>
            </a:r>
            <a:r>
              <a:rPr lang="sv-SE" dirty="0"/>
              <a:t>ge förslag på lösningar på de problem som dyker </a:t>
            </a:r>
            <a:r>
              <a:rPr lang="sv-SE" dirty="0" smtClean="0"/>
              <a:t>upp</a:t>
            </a:r>
            <a:r>
              <a:rPr lang="sv-SE" dirty="0"/>
              <a:t> </a:t>
            </a:r>
            <a:r>
              <a:rPr lang="sv-SE" dirty="0" smtClean="0"/>
              <a:t>under arbetets gång. Eleven reflekterar över sin arbetsinsats under arbetets gång i skriftlig form i </a:t>
            </a:r>
            <a:r>
              <a:rPr lang="sv-SE" dirty="0" err="1" smtClean="0"/>
              <a:t>www.slojd.nu</a:t>
            </a:r>
            <a:endParaRPr lang="sv-SE" dirty="0"/>
          </a:p>
          <a:p>
            <a:endParaRPr lang="sv-SE" dirty="0"/>
          </a:p>
          <a:p>
            <a:endParaRPr lang="sv-SE" dirty="0"/>
          </a:p>
        </p:txBody>
      </p:sp>
      <p:sp>
        <p:nvSpPr>
          <p:cNvPr id="5" name="Rubrik 4"/>
          <p:cNvSpPr>
            <a:spLocks noGrp="1"/>
          </p:cNvSpPr>
          <p:nvPr>
            <p:ph type="title"/>
          </p:nvPr>
        </p:nvSpPr>
        <p:spPr>
          <a:xfrm>
            <a:off x="467544" y="260648"/>
            <a:ext cx="8229600" cy="1440160"/>
          </a:xfrm>
        </p:spPr>
        <p:txBody>
          <a:bodyPr>
            <a:normAutofit fontScale="90000"/>
          </a:bodyPr>
          <a:lstStyle/>
          <a:p>
            <a:r>
              <a:rPr lang="sv-SE" dirty="0" smtClean="0"/>
              <a:t/>
            </a:r>
            <a:br>
              <a:rPr lang="sv-SE" dirty="0" smtClean="0"/>
            </a:br>
            <a:r>
              <a:rPr lang="sv-SE" dirty="0"/>
              <a:t/>
            </a:r>
            <a:br>
              <a:rPr lang="sv-SE" dirty="0"/>
            </a:br>
            <a:r>
              <a:rPr lang="sv-SE" dirty="0"/>
              <a:t/>
            </a:r>
            <a:br>
              <a:rPr lang="sv-SE" dirty="0"/>
            </a:br>
            <a:r>
              <a:rPr lang="sv-SE" dirty="0"/>
              <a:t>Konkretisering av mål:</a:t>
            </a:r>
            <a:br>
              <a:rPr lang="sv-SE" dirty="0"/>
            </a:br>
            <a:endParaRPr lang="sv-SE" sz="4700" dirty="0"/>
          </a:p>
        </p:txBody>
      </p:sp>
    </p:spTree>
    <p:extLst>
      <p:ext uri="{BB962C8B-B14F-4D97-AF65-F5344CB8AC3E}">
        <p14:creationId xmlns:p14="http://schemas.microsoft.com/office/powerpoint/2010/main" val="402992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p:txBody>
          <a:bodyPr>
            <a:normAutofit lnSpcReduction="10000"/>
          </a:bodyPr>
          <a:lstStyle/>
          <a:p>
            <a:r>
              <a:rPr lang="sv-SE" dirty="0" smtClean="0"/>
              <a:t>Du </a:t>
            </a:r>
            <a:r>
              <a:rPr lang="sv-SE" dirty="0"/>
              <a:t>skissar upp </a:t>
            </a:r>
            <a:r>
              <a:rPr lang="sv-SE" dirty="0" smtClean="0"/>
              <a:t>din </a:t>
            </a:r>
            <a:r>
              <a:rPr lang="sv-SE" dirty="0"/>
              <a:t>återbruksidé och diskuterar med </a:t>
            </a:r>
            <a:r>
              <a:rPr lang="sv-SE" dirty="0" smtClean="0"/>
              <a:t>din </a:t>
            </a:r>
            <a:r>
              <a:rPr lang="sv-SE" dirty="0"/>
              <a:t>lärare. </a:t>
            </a:r>
            <a:endParaRPr lang="sv-SE" dirty="0" smtClean="0"/>
          </a:p>
          <a:p>
            <a:r>
              <a:rPr lang="sv-SE" dirty="0" smtClean="0"/>
              <a:t>Du gör </a:t>
            </a:r>
            <a:r>
              <a:rPr lang="sv-SE" dirty="0"/>
              <a:t>en mer noggrann ritning.  </a:t>
            </a:r>
            <a:endParaRPr lang="sv-SE" dirty="0" smtClean="0"/>
          </a:p>
          <a:p>
            <a:r>
              <a:rPr lang="sv-SE" dirty="0" smtClean="0"/>
              <a:t>Därefter </a:t>
            </a:r>
            <a:r>
              <a:rPr lang="sv-SE" dirty="0"/>
              <a:t>tänker </a:t>
            </a:r>
            <a:r>
              <a:rPr lang="sv-SE" dirty="0" smtClean="0"/>
              <a:t>du </a:t>
            </a:r>
            <a:r>
              <a:rPr lang="sv-SE" dirty="0"/>
              <a:t>igenom arbetsgången och skriver ner den i punktform. </a:t>
            </a:r>
            <a:endParaRPr lang="sv-SE" dirty="0" smtClean="0"/>
          </a:p>
          <a:p>
            <a:r>
              <a:rPr lang="sv-SE" dirty="0" smtClean="0"/>
              <a:t>Nu </a:t>
            </a:r>
            <a:r>
              <a:rPr lang="sv-SE" dirty="0"/>
              <a:t>tar det praktiska arbetet vid. Under arbetets gång kommer </a:t>
            </a:r>
            <a:r>
              <a:rPr lang="sv-SE" dirty="0" smtClean="0"/>
              <a:t>du </a:t>
            </a:r>
            <a:r>
              <a:rPr lang="sv-SE" dirty="0"/>
              <a:t>att få försöka att så långt det är möjligt lösa problem som dyker upp på egen hand och ge förslag på lösningar. </a:t>
            </a:r>
            <a:endParaRPr lang="sv-SE" dirty="0" smtClean="0"/>
          </a:p>
        </p:txBody>
      </p:sp>
      <p:sp>
        <p:nvSpPr>
          <p:cNvPr id="5" name="Rubrik 4"/>
          <p:cNvSpPr>
            <a:spLocks noGrp="1"/>
          </p:cNvSpPr>
          <p:nvPr>
            <p:ph type="title"/>
          </p:nvPr>
        </p:nvSpPr>
        <p:spPr/>
        <p:txBody>
          <a:bodyPr/>
          <a:lstStyle/>
          <a:p>
            <a:r>
              <a:rPr lang="sv-SE" dirty="0" smtClean="0"/>
              <a:t>Arbetssätt</a:t>
            </a:r>
            <a:r>
              <a:rPr lang="sv-SE" dirty="0"/>
              <a:t>:</a:t>
            </a:r>
          </a:p>
        </p:txBody>
      </p:sp>
    </p:spTree>
    <p:extLst>
      <p:ext uri="{BB962C8B-B14F-4D97-AF65-F5344CB8AC3E}">
        <p14:creationId xmlns:p14="http://schemas.microsoft.com/office/powerpoint/2010/main" val="345676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893</Words>
  <Application>Microsoft Macintosh PowerPoint</Application>
  <PresentationFormat>Bildspel på skärmen (4:3)</PresentationFormat>
  <Paragraphs>78</Paragraphs>
  <Slides>10</Slides>
  <Notes>0</Notes>
  <HiddenSlides>0</HiddenSlides>
  <MMClips>0</MMClips>
  <ScaleCrop>false</ScaleCrop>
  <HeadingPairs>
    <vt:vector size="4" baseType="variant">
      <vt:variant>
        <vt:lpstr>Tema</vt:lpstr>
      </vt:variant>
      <vt:variant>
        <vt:i4>1</vt:i4>
      </vt:variant>
      <vt:variant>
        <vt:lpstr>Bildrubriker</vt:lpstr>
      </vt:variant>
      <vt:variant>
        <vt:i4>10</vt:i4>
      </vt:variant>
    </vt:vector>
  </HeadingPairs>
  <TitlesOfParts>
    <vt:vector size="11" baseType="lpstr">
      <vt:lpstr>Office-tema</vt:lpstr>
      <vt:lpstr>Återbruk</vt:lpstr>
      <vt:lpstr>Vad är återbruk i slöjden?</vt:lpstr>
      <vt:lpstr>Att komma igång</vt:lpstr>
      <vt:lpstr>Att komma vidare</vt:lpstr>
      <vt:lpstr>Under arbetets gång…</vt:lpstr>
      <vt:lpstr>Avslutning</vt:lpstr>
      <vt:lpstr>Kunskapskrav</vt:lpstr>
      <vt:lpstr>   Konkretisering av mål: </vt:lpstr>
      <vt:lpstr>Arbetssätt:</vt:lpstr>
      <vt:lpstr>Källor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Återbruk</dc:title>
  <dc:creator>Tufvesson Gunilla - SFF</dc:creator>
  <cp:lastModifiedBy>Gunilla Tufvesson</cp:lastModifiedBy>
  <cp:revision>5</cp:revision>
  <dcterms:created xsi:type="dcterms:W3CDTF">2016-01-11T09:26:59Z</dcterms:created>
  <dcterms:modified xsi:type="dcterms:W3CDTF">2018-02-26T10:43:28Z</dcterms:modified>
</cp:coreProperties>
</file>