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0" r:id="rId5"/>
    <p:sldId id="272" r:id="rId6"/>
    <p:sldId id="277" r:id="rId7"/>
    <p:sldId id="278" r:id="rId8"/>
    <p:sldId id="273" r:id="rId9"/>
    <p:sldId id="274" r:id="rId10"/>
    <p:sldId id="275" r:id="rId11"/>
    <p:sldId id="263" r:id="rId12"/>
    <p:sldId id="268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78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15-08-22</a:t>
            </a:fld>
            <a:endParaRPr lang="sv-S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15-08-22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15-08-22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15-08-22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15-08-22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15-08-22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15-08-22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15-08-22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15-08-22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15-08-22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15-08-22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47BD319-C441-4740-BDB2-35E25C52CCE7}" type="datetimeFigureOut">
              <a:rPr lang="sv-SE" smtClean="0"/>
              <a:t>15-08-22</a:t>
            </a:fld>
            <a:endParaRPr lang="sv-S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788640"/>
          </a:xfrm>
        </p:spPr>
        <p:txBody>
          <a:bodyPr>
            <a:noAutofit/>
          </a:bodyPr>
          <a:lstStyle/>
          <a:p>
            <a:pPr algn="ctr"/>
            <a:r>
              <a:rPr lang="sv-SE" sz="6600" dirty="0" smtClean="0"/>
              <a:t>Tema Kultur</a:t>
            </a:r>
            <a:endParaRPr lang="sv-SE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463933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630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sv-SE" dirty="0" smtClean="0"/>
              <a:t>Utvärdering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611560" y="1700808"/>
            <a:ext cx="3456384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sv-SE" dirty="0" smtClean="0"/>
              <a:t>Beskriv  arbetsprocessen kort, tam med de slöjdspecifika orden och begreppen</a:t>
            </a:r>
          </a:p>
          <a:p>
            <a:pPr marL="285750" indent="-285750">
              <a:buFont typeface="Arial"/>
              <a:buChar char="•"/>
            </a:pPr>
            <a:endParaRPr lang="sv-SE" dirty="0"/>
          </a:p>
          <a:p>
            <a:pPr marL="285750" indent="-285750">
              <a:buFont typeface="Arial"/>
              <a:buChar char="•"/>
            </a:pPr>
            <a:r>
              <a:rPr lang="sv-SE" dirty="0" smtClean="0"/>
              <a:t>Beskriv tolkningen av vald kultur</a:t>
            </a:r>
          </a:p>
          <a:p>
            <a:pPr marL="285750" indent="-285750">
              <a:buFont typeface="Arial"/>
              <a:buChar char="•"/>
            </a:pPr>
            <a:endParaRPr lang="sv-SE" dirty="0"/>
          </a:p>
          <a:p>
            <a:pPr marL="285750" indent="-285750">
              <a:buFont typeface="Arial"/>
              <a:buChar char="•"/>
            </a:pPr>
            <a:r>
              <a:rPr lang="sv-SE" dirty="0" smtClean="0"/>
              <a:t>Beskriv ditt resultat och varför det blev som det blev</a:t>
            </a:r>
          </a:p>
          <a:p>
            <a:pPr marL="285750" indent="-285750">
              <a:buFont typeface="Arial"/>
              <a:buChar char="•"/>
            </a:pPr>
            <a:endParaRPr lang="sv-SE" dirty="0"/>
          </a:p>
          <a:p>
            <a:pPr marL="285750" indent="-285750">
              <a:buFont typeface="Arial"/>
              <a:buChar char="•"/>
            </a:pPr>
            <a:r>
              <a:rPr lang="sv-SE" dirty="0" smtClean="0"/>
              <a:t>Beskriv materialvalet och varför du valde det materialet</a:t>
            </a:r>
          </a:p>
          <a:p>
            <a:pPr marL="285750" indent="-285750">
              <a:buFont typeface="Arial"/>
              <a:buChar char="•"/>
            </a:pPr>
            <a:endParaRPr lang="sv-SE" dirty="0"/>
          </a:p>
          <a:p>
            <a:pPr marL="285750" indent="-285750">
              <a:buFont typeface="Arial"/>
              <a:buChar char="•"/>
            </a:pPr>
            <a:r>
              <a:rPr lang="sv-SE" dirty="0" smtClean="0"/>
              <a:t>Beskriv ditt val av teknik</a:t>
            </a:r>
          </a:p>
          <a:p>
            <a:pPr marL="285750" indent="-285750">
              <a:buFont typeface="Arial"/>
              <a:buChar char="•"/>
            </a:pPr>
            <a:endParaRPr lang="sv-SE" dirty="0"/>
          </a:p>
          <a:p>
            <a:pPr marL="285750" indent="-285750">
              <a:buFont typeface="Arial"/>
              <a:buChar char="•"/>
            </a:pPr>
            <a:r>
              <a:rPr lang="sv-SE" dirty="0" smtClean="0"/>
              <a:t>Lägg in bilder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3717032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14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26404"/>
            <a:ext cx="8229600" cy="1143000"/>
          </a:xfrm>
        </p:spPr>
        <p:txBody>
          <a:bodyPr/>
          <a:lstStyle/>
          <a:p>
            <a:pPr algn="ctr"/>
            <a:r>
              <a:rPr lang="sv-SE" dirty="0" smtClean="0"/>
              <a:t>Bedömning:</a:t>
            </a:r>
            <a:endParaRPr lang="sv-SE" dirty="0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127280"/>
              </p:ext>
            </p:extLst>
          </p:nvPr>
        </p:nvGraphicFramePr>
        <p:xfrm>
          <a:off x="323528" y="1268760"/>
          <a:ext cx="8424936" cy="5182790"/>
        </p:xfrm>
        <a:graphic>
          <a:graphicData uri="http://schemas.openxmlformats.org/drawingml/2006/table">
            <a:tbl>
              <a:tblPr/>
              <a:tblGrid>
                <a:gridCol w="2485518"/>
                <a:gridCol w="2485518"/>
                <a:gridCol w="3453900"/>
              </a:tblGrid>
              <a:tr h="703944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Eleven kan på ett enkelt och delvis genomarbetat sätt formge och framställa slöjdföremål i olika material utifrån instruktioner. 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Eleven kan på ett utvecklat och relativt väl genomarbetat sätt formge och framställa slöjdföremål i olika material utifrån instruktioner och delvis egna initiativ. 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Eleven kan på ett välutvecklat och väl genomarbetat sätt formge och framställa slöjdföremål i olika material utifrån instruktioner och egna initiativ. 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729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 slöjdarbetet kan eleven använda handverktyg, redskap och maskiner på ett säkert och i huvudsak fungerande sätt. 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 slöjdarbetet kan eleven använda handverktyg, redskap och maskiner på ett säkert och ändamålsenligt sätt. 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 slöjdarbetet kan eleven använda handverktyg, redskap och maskiner på ett säkert och ändamålsenligt sätt med precision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944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Utifrån syftet med slöjdarbetet och kvalitets- och miljöaspekter väljer eleven tillvägagångssätt och ger enkla motiveringar till sina val. 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Utifrån syftet med slöjdarbetet och kvalitets- och miljöaspekter väljer eleven tillvägagångssätt och ger utvecklade motiveringar till sina val. 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Utifrån syftet med slöjdarbetet och kvalitets- och miljöaspekter väljer eleven tillvägagångssätt och ger välutvecklade motiveringar till sina val. 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86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Eleven kan i slöjdarbetet bidra till att utveckla idéer med hjälp av erbjudet inspirationsmaterial. 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Eleven kan i slöjdarbetet utveckla idéer med hjälp av erbjudet inspirationsmaterial. 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Eleven kan i slöjdarbetet utveckla idéer med hjälp av erbjudet inspirationsmaterial och sådant som eleven själv har sökt upp. 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834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Eleven kan pröva hur material och hantverkstekniker kan kombineras med hänsyn till föremålens form och funktion. 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Eleven kan pröva och ompröva hur material och hantverkstekniker kan kombineras med hänsyn till föremålens form och funktion.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Eleven kan systematiskt pröva och ompröva hur material och hantverkstekniker kan kombineras med hänsyn till föremålens form och funktion.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511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Under arbetsprocessen bidrar eleven till att formulera och välja handlingsalternativ som leder framåt.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Under arbetsprocessen formulerar och väljer eleven handlingsalternativ som efter någon bearbetning leder framåt.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Under arbetsprocessen formulerar och väljer eleven handlingsalternativ som leder framåt.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381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Eleven kan ge enkla omdömen om arbetsprocessen med viss användning av slöjdspecifika begrepp och visar då på enkla samband mellan form, funktion och kvalitet. 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Eleven kan ge utvecklade omdömen om arbetsprocessen med relativt god användning av slöjdspecifika begrepp och visar då på enkla samband mellan form, funktion och kvalitet. 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Eleven kan ge välutvecklade omdömen om arbetsprocessen med god användning av slöjdspecifika begrepp och visar då på enkla samband mellan form, funktion och kvalitet.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161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Eleven tolkar slöjdföremåls uttryck och för då enkla resonemang med kopplingar till egna erfarenheter samt trender och traditioner i olika kulturer.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Eleven tolkar slöjdföremåls uttryck och för då utvecklade resonemang med kopplingar till egna erfarenheter samt trender och traditioner i olika kulturer.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Eleven tolkar slöjdföremåls uttryck och för då välutvecklade resonemang med kopplingar till egna erfarenheter samt trender och traditioner i olika kulturer.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882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Lycka till!</a:t>
            </a:r>
            <a:endParaRPr lang="sv-S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5"/>
            <a:ext cx="2808312" cy="186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796" y="4517278"/>
            <a:ext cx="182900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" t="5328" r="5592" b="4805"/>
          <a:stretch/>
        </p:blipFill>
        <p:spPr bwMode="auto">
          <a:xfrm>
            <a:off x="3995936" y="2492896"/>
            <a:ext cx="2057070" cy="219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66" b="27802"/>
          <a:stretch/>
        </p:blipFill>
        <p:spPr bwMode="auto">
          <a:xfrm>
            <a:off x="467544" y="4681534"/>
            <a:ext cx="2808312" cy="194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673" y="2492896"/>
            <a:ext cx="2555776" cy="142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443" y="4861522"/>
            <a:ext cx="2849773" cy="176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797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Vad är kultur? 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1187624" y="2924944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v-SE" sz="2400" dirty="0" smtClean="0"/>
              <a:t>Historisk epok</a:t>
            </a:r>
          </a:p>
          <a:p>
            <a:endParaRPr lang="sv-SE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sz="2400" dirty="0" smtClean="0"/>
              <a:t>Ungdomsrörelse</a:t>
            </a:r>
          </a:p>
          <a:p>
            <a:endParaRPr lang="sv-SE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sz="2400" dirty="0" smtClean="0"/>
              <a:t>Etnisk kultur</a:t>
            </a:r>
            <a:endParaRPr lang="sv-SE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46665"/>
            <a:ext cx="23812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324" y="2492896"/>
            <a:ext cx="2497038" cy="317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2885306" cy="319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36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Hur skall jag komma igång?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899592" y="2420888"/>
            <a:ext cx="3118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Välj den teknik som tilltalar dig</a:t>
            </a:r>
            <a:endParaRPr lang="sv-SE" dirty="0"/>
          </a:p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1043608" y="3284984"/>
            <a:ext cx="2962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Välj en kultur som tilltalar dig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971600" y="486916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Då måste jag börja med att undersöka vad som är typiskt för samernas kultur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971600" y="4077072"/>
            <a:ext cx="3691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Jag är intresserad av samernas kultur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4233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pPr algn="ctr"/>
            <a:r>
              <a:rPr lang="sv-SE" dirty="0" smtClean="0"/>
              <a:t>Tankekarta</a:t>
            </a:r>
            <a:endParaRPr lang="sv-SE" dirty="0"/>
          </a:p>
        </p:txBody>
      </p:sp>
      <p:sp>
        <p:nvSpPr>
          <p:cNvPr id="3" name="Alternativ process 2"/>
          <p:cNvSpPr/>
          <p:nvPr/>
        </p:nvSpPr>
        <p:spPr>
          <a:xfrm>
            <a:off x="3923928" y="3212976"/>
            <a:ext cx="1152128" cy="86409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Samer</a:t>
            </a:r>
            <a:endParaRPr lang="sv-SE" dirty="0"/>
          </a:p>
        </p:txBody>
      </p:sp>
      <p:sp>
        <p:nvSpPr>
          <p:cNvPr id="4" name="Alternativ process 3"/>
          <p:cNvSpPr/>
          <p:nvPr/>
        </p:nvSpPr>
        <p:spPr>
          <a:xfrm>
            <a:off x="5148064" y="4149080"/>
            <a:ext cx="1152128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Material</a:t>
            </a:r>
            <a:endParaRPr lang="sv-SE" dirty="0"/>
          </a:p>
        </p:txBody>
      </p:sp>
      <p:sp>
        <p:nvSpPr>
          <p:cNvPr id="5" name="Alternativ process 4"/>
          <p:cNvSpPr/>
          <p:nvPr/>
        </p:nvSpPr>
        <p:spPr>
          <a:xfrm>
            <a:off x="5220072" y="2636912"/>
            <a:ext cx="914400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Färger</a:t>
            </a:r>
            <a:endParaRPr lang="sv-SE" dirty="0"/>
          </a:p>
        </p:txBody>
      </p:sp>
      <p:sp>
        <p:nvSpPr>
          <p:cNvPr id="6" name="Alternativ process 5"/>
          <p:cNvSpPr/>
          <p:nvPr/>
        </p:nvSpPr>
        <p:spPr>
          <a:xfrm>
            <a:off x="2771800" y="2564904"/>
            <a:ext cx="914400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Alster</a:t>
            </a:r>
            <a:endParaRPr lang="sv-SE" dirty="0"/>
          </a:p>
        </p:txBody>
      </p:sp>
      <p:sp>
        <p:nvSpPr>
          <p:cNvPr id="7" name="Alternativ process 6"/>
          <p:cNvSpPr/>
          <p:nvPr/>
        </p:nvSpPr>
        <p:spPr>
          <a:xfrm>
            <a:off x="2339752" y="4149080"/>
            <a:ext cx="1418456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T</a:t>
            </a:r>
            <a:r>
              <a:rPr lang="sv-SE" dirty="0" smtClean="0"/>
              <a:t>raditioner</a:t>
            </a:r>
            <a:endParaRPr lang="sv-SE" dirty="0"/>
          </a:p>
        </p:txBody>
      </p:sp>
      <p:cxnSp>
        <p:nvCxnSpPr>
          <p:cNvPr id="9" name="Rak 8"/>
          <p:cNvCxnSpPr/>
          <p:nvPr/>
        </p:nvCxnSpPr>
        <p:spPr>
          <a:xfrm>
            <a:off x="3635896" y="3140968"/>
            <a:ext cx="360040" cy="1440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 flipV="1">
            <a:off x="5004048" y="3212976"/>
            <a:ext cx="216024" cy="72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5004048" y="4077072"/>
            <a:ext cx="144016" cy="1440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 flipV="1">
            <a:off x="3707904" y="4005064"/>
            <a:ext cx="288032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lternativ process 18"/>
          <p:cNvSpPr/>
          <p:nvPr/>
        </p:nvSpPr>
        <p:spPr>
          <a:xfrm>
            <a:off x="6372200" y="1412776"/>
            <a:ext cx="1152128" cy="122413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Rött</a:t>
            </a:r>
          </a:p>
          <a:p>
            <a:pPr algn="ctr"/>
            <a:r>
              <a:rPr lang="sv-SE" dirty="0" smtClean="0"/>
              <a:t>Blått</a:t>
            </a:r>
          </a:p>
          <a:p>
            <a:pPr algn="ctr"/>
            <a:r>
              <a:rPr lang="sv-SE" dirty="0" smtClean="0"/>
              <a:t>Grönt</a:t>
            </a:r>
          </a:p>
          <a:p>
            <a:pPr algn="ctr"/>
            <a:r>
              <a:rPr lang="sv-SE" dirty="0" smtClean="0"/>
              <a:t>Gult</a:t>
            </a:r>
            <a:endParaRPr lang="sv-SE" dirty="0"/>
          </a:p>
        </p:txBody>
      </p:sp>
      <p:cxnSp>
        <p:nvCxnSpPr>
          <p:cNvPr id="21" name="Rak 20"/>
          <p:cNvCxnSpPr/>
          <p:nvPr/>
        </p:nvCxnSpPr>
        <p:spPr>
          <a:xfrm flipV="1">
            <a:off x="6084168" y="2564904"/>
            <a:ext cx="360040" cy="1440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lternativ process 21"/>
          <p:cNvSpPr/>
          <p:nvPr/>
        </p:nvSpPr>
        <p:spPr>
          <a:xfrm>
            <a:off x="6588224" y="4869160"/>
            <a:ext cx="1584176" cy="151216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Horn </a:t>
            </a:r>
          </a:p>
          <a:p>
            <a:pPr algn="ctr"/>
            <a:r>
              <a:rPr lang="sv-SE" dirty="0" smtClean="0"/>
              <a:t>Skinn</a:t>
            </a:r>
          </a:p>
          <a:p>
            <a:pPr algn="ctr"/>
            <a:r>
              <a:rPr lang="sv-SE" dirty="0" smtClean="0"/>
              <a:t>Tenn</a:t>
            </a:r>
          </a:p>
          <a:p>
            <a:pPr algn="ctr"/>
            <a:r>
              <a:rPr lang="sv-SE" dirty="0" smtClean="0"/>
              <a:t>Silver</a:t>
            </a:r>
          </a:p>
          <a:p>
            <a:pPr algn="ctr"/>
            <a:r>
              <a:rPr lang="sv-SE" dirty="0" smtClean="0"/>
              <a:t>Ull</a:t>
            </a:r>
            <a:endParaRPr lang="sv-SE" dirty="0"/>
          </a:p>
        </p:txBody>
      </p:sp>
      <p:cxnSp>
        <p:nvCxnSpPr>
          <p:cNvPr id="24" name="Rak 23"/>
          <p:cNvCxnSpPr/>
          <p:nvPr/>
        </p:nvCxnSpPr>
        <p:spPr>
          <a:xfrm>
            <a:off x="6228184" y="4725144"/>
            <a:ext cx="504056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Alternativ process 24"/>
          <p:cNvSpPr/>
          <p:nvPr/>
        </p:nvSpPr>
        <p:spPr>
          <a:xfrm>
            <a:off x="395536" y="4869160"/>
            <a:ext cx="1872208" cy="151216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Nomadliv</a:t>
            </a:r>
          </a:p>
          <a:p>
            <a:pPr algn="ctr"/>
            <a:r>
              <a:rPr lang="sv-SE" dirty="0" smtClean="0"/>
              <a:t>Fjällmiljö</a:t>
            </a:r>
          </a:p>
          <a:p>
            <a:pPr algn="ctr"/>
            <a:r>
              <a:rPr lang="sv-SE" dirty="0" smtClean="0"/>
              <a:t>Renar</a:t>
            </a:r>
          </a:p>
          <a:p>
            <a:pPr algn="ctr"/>
            <a:r>
              <a:rPr lang="sv-SE" dirty="0" smtClean="0"/>
              <a:t>Utomhusliv </a:t>
            </a:r>
          </a:p>
          <a:p>
            <a:pPr algn="ctr"/>
            <a:r>
              <a:rPr lang="sv-SE" dirty="0" smtClean="0"/>
              <a:t>Fiske</a:t>
            </a:r>
            <a:endParaRPr lang="sv-SE" dirty="0"/>
          </a:p>
        </p:txBody>
      </p:sp>
      <p:cxnSp>
        <p:nvCxnSpPr>
          <p:cNvPr id="27" name="Rak 26"/>
          <p:cNvCxnSpPr/>
          <p:nvPr/>
        </p:nvCxnSpPr>
        <p:spPr>
          <a:xfrm flipV="1">
            <a:off x="2123728" y="4725144"/>
            <a:ext cx="216024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Alternativ process 27"/>
          <p:cNvSpPr/>
          <p:nvPr/>
        </p:nvSpPr>
        <p:spPr>
          <a:xfrm>
            <a:off x="971600" y="404664"/>
            <a:ext cx="1368152" cy="208823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smtClean="0"/>
          </a:p>
          <a:p>
            <a:pPr algn="ctr"/>
            <a:endParaRPr lang="sv-SE" dirty="0"/>
          </a:p>
          <a:p>
            <a:pPr algn="ctr"/>
            <a:r>
              <a:rPr lang="sv-SE" dirty="0" smtClean="0"/>
              <a:t>Seldon</a:t>
            </a:r>
          </a:p>
          <a:p>
            <a:pPr algn="ctr"/>
            <a:r>
              <a:rPr lang="sv-SE" dirty="0" smtClean="0"/>
              <a:t>Koltar</a:t>
            </a:r>
          </a:p>
          <a:p>
            <a:pPr algn="ctr"/>
            <a:r>
              <a:rPr lang="sv-SE" dirty="0" smtClean="0"/>
              <a:t>Kåsor</a:t>
            </a:r>
          </a:p>
          <a:p>
            <a:pPr algn="ctr"/>
            <a:r>
              <a:rPr lang="sv-SE" dirty="0" smtClean="0"/>
              <a:t>Knivar</a:t>
            </a:r>
          </a:p>
          <a:p>
            <a:pPr algn="ctr"/>
            <a:r>
              <a:rPr lang="sv-SE" dirty="0" smtClean="0"/>
              <a:t>Kåtor</a:t>
            </a:r>
          </a:p>
          <a:p>
            <a:pPr algn="ctr"/>
            <a:r>
              <a:rPr lang="sv-SE" dirty="0" smtClean="0"/>
              <a:t>Slädar</a:t>
            </a:r>
          </a:p>
          <a:p>
            <a:pPr algn="ctr"/>
            <a:endParaRPr lang="sv-SE" dirty="0" smtClean="0"/>
          </a:p>
          <a:p>
            <a:pPr algn="ctr"/>
            <a:endParaRPr lang="sv-SE" dirty="0"/>
          </a:p>
        </p:txBody>
      </p:sp>
      <p:cxnSp>
        <p:nvCxnSpPr>
          <p:cNvPr id="30" name="Rak 29"/>
          <p:cNvCxnSpPr/>
          <p:nvPr/>
        </p:nvCxnSpPr>
        <p:spPr>
          <a:xfrm>
            <a:off x="2267744" y="2420888"/>
            <a:ext cx="648072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94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9" grpId="0" animBg="1"/>
      <p:bldP spid="22" grpId="0" animBg="1"/>
      <p:bldP spid="25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algn="ctr"/>
            <a:r>
              <a:rPr lang="sv-SE" dirty="0" smtClean="0"/>
              <a:t>Alstret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539552" y="1844824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Jag vill </a:t>
            </a:r>
            <a:r>
              <a:rPr lang="sv-SE" dirty="0" smtClean="0"/>
              <a:t> arbeta med luffarslöjd</a:t>
            </a:r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r>
              <a:rPr lang="sv-SE" dirty="0" smtClean="0"/>
              <a:t>Vad kan jag ta med mig från det samiska </a:t>
            </a:r>
            <a:r>
              <a:rPr lang="sv-SE" dirty="0" smtClean="0"/>
              <a:t>in i tekniken luffarslöjd?</a:t>
            </a:r>
            <a:endParaRPr lang="sv-SE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33337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4293697" cy="279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9000"/>
            <a:ext cx="33147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3356992"/>
            <a:ext cx="3923928" cy="261677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6"/>
          <a:srcRect t="6035" b="10798"/>
          <a:stretch/>
        </p:blipFill>
        <p:spPr>
          <a:xfrm>
            <a:off x="3275856" y="3202977"/>
            <a:ext cx="4956389" cy="274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pPr algn="ctr"/>
            <a:r>
              <a:rPr lang="sv-SE" dirty="0" smtClean="0"/>
              <a:t>Arbetsgång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877248" y="1915211"/>
            <a:ext cx="27757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sv-SE" sz="2400" dirty="0" smtClean="0"/>
              <a:t>Idéutveckling</a:t>
            </a:r>
          </a:p>
          <a:p>
            <a:pPr marL="342900" indent="-342900">
              <a:buFont typeface="Arial"/>
              <a:buChar char="•"/>
            </a:pPr>
            <a:endParaRPr lang="sv-SE" sz="2400" dirty="0"/>
          </a:p>
          <a:p>
            <a:pPr marL="342900" indent="-342900">
              <a:buFont typeface="Arial"/>
              <a:buChar char="•"/>
            </a:pPr>
            <a:r>
              <a:rPr lang="sv-SE" sz="2400" dirty="0" smtClean="0"/>
              <a:t>Överväganden</a:t>
            </a:r>
          </a:p>
          <a:p>
            <a:pPr marL="342900" indent="-342900">
              <a:buFont typeface="Arial"/>
              <a:buChar char="•"/>
            </a:pPr>
            <a:endParaRPr lang="sv-SE" sz="2400" dirty="0"/>
          </a:p>
          <a:p>
            <a:pPr marL="342900" indent="-342900">
              <a:buFont typeface="Arial"/>
              <a:buChar char="•"/>
            </a:pPr>
            <a:r>
              <a:rPr lang="sv-SE" sz="2400" dirty="0" smtClean="0"/>
              <a:t>Tolkning</a:t>
            </a:r>
          </a:p>
          <a:p>
            <a:pPr marL="342900" indent="-342900">
              <a:buFont typeface="Arial"/>
              <a:buChar char="•"/>
            </a:pPr>
            <a:endParaRPr lang="sv-SE" sz="2400" dirty="0"/>
          </a:p>
          <a:p>
            <a:pPr marL="342900" indent="-342900">
              <a:buFont typeface="Arial"/>
              <a:buChar char="•"/>
            </a:pPr>
            <a:r>
              <a:rPr lang="sv-SE" sz="2400" dirty="0" smtClean="0"/>
              <a:t>Framställning</a:t>
            </a:r>
          </a:p>
          <a:p>
            <a:pPr marL="342900" indent="-342900">
              <a:buFont typeface="Arial"/>
              <a:buChar char="•"/>
            </a:pPr>
            <a:endParaRPr lang="sv-SE" sz="2400" dirty="0"/>
          </a:p>
          <a:p>
            <a:pPr marL="342900" indent="-342900">
              <a:buFont typeface="Arial"/>
              <a:buChar char="•"/>
            </a:pPr>
            <a:r>
              <a:rPr lang="sv-SE" sz="2400" dirty="0" smtClean="0"/>
              <a:t>Utv</a:t>
            </a:r>
            <a:r>
              <a:rPr lang="sv-SE" sz="2400" dirty="0" smtClean="0"/>
              <a:t>ärdering</a:t>
            </a:r>
            <a:endParaRPr lang="sv-SE" sz="24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3573016"/>
            <a:ext cx="4995909" cy="270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5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sv-SE" dirty="0" smtClean="0"/>
              <a:t>Idéutveckling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1021273" y="1833166"/>
            <a:ext cx="3647152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sv-SE" sz="2400" dirty="0" smtClean="0"/>
              <a:t>Fundera på olika idéer</a:t>
            </a:r>
          </a:p>
          <a:p>
            <a:pPr marL="342900" indent="-342900">
              <a:buFont typeface="Arial"/>
              <a:buChar char="•"/>
            </a:pPr>
            <a:endParaRPr lang="sv-SE" sz="2400" dirty="0"/>
          </a:p>
          <a:p>
            <a:pPr marL="342900" indent="-342900">
              <a:buFont typeface="Arial"/>
              <a:buChar char="•"/>
            </a:pPr>
            <a:r>
              <a:rPr lang="sv-SE" sz="2400" dirty="0" smtClean="0"/>
              <a:t>Skissa upp dina bilder</a:t>
            </a:r>
          </a:p>
          <a:p>
            <a:pPr marL="342900" indent="-342900">
              <a:buFont typeface="Arial"/>
              <a:buChar char="•"/>
            </a:pPr>
            <a:endParaRPr lang="sv-SE" sz="2400" dirty="0"/>
          </a:p>
          <a:p>
            <a:pPr marL="342900" indent="-342900">
              <a:buFont typeface="Arial"/>
              <a:buChar char="•"/>
            </a:pPr>
            <a:r>
              <a:rPr lang="sv-SE" sz="2400" dirty="0" smtClean="0"/>
              <a:t>Leta i böcker</a:t>
            </a:r>
          </a:p>
          <a:p>
            <a:pPr marL="342900" indent="-342900">
              <a:buFont typeface="Arial"/>
              <a:buChar char="•"/>
            </a:pPr>
            <a:endParaRPr lang="sv-SE" sz="2400" dirty="0"/>
          </a:p>
          <a:p>
            <a:pPr marL="342900" indent="-342900">
              <a:buFont typeface="Arial"/>
              <a:buChar char="•"/>
            </a:pPr>
            <a:r>
              <a:rPr lang="sv-SE" sz="2400" dirty="0" smtClean="0"/>
              <a:t>Leta på nätet</a:t>
            </a:r>
          </a:p>
          <a:p>
            <a:pPr marL="342900" indent="-342900">
              <a:buFont typeface="Arial"/>
              <a:buChar char="•"/>
            </a:pPr>
            <a:endParaRPr lang="sv-SE" sz="2400" dirty="0"/>
          </a:p>
          <a:p>
            <a:pPr marL="342900" indent="-342900">
              <a:buFont typeface="Arial"/>
              <a:buChar char="•"/>
            </a:pPr>
            <a:r>
              <a:rPr lang="sv-SE" sz="2400" dirty="0" smtClean="0"/>
              <a:t>Diskutera med kamrater</a:t>
            </a:r>
          </a:p>
          <a:p>
            <a:pPr marL="342900" indent="-342900">
              <a:buFont typeface="Arial"/>
              <a:buChar char="•"/>
            </a:pPr>
            <a:endParaRPr lang="sv-SE" sz="2400" dirty="0"/>
          </a:p>
          <a:p>
            <a:pPr marL="342900" indent="-342900">
              <a:buFont typeface="Arial"/>
              <a:buChar char="•"/>
            </a:pPr>
            <a:r>
              <a:rPr lang="sv-SE" sz="2400" dirty="0" smtClean="0"/>
              <a:t>Bestäm lämpligt material</a:t>
            </a:r>
            <a:endParaRPr lang="sv-SE" sz="24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321297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25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pPr algn="ctr"/>
            <a:r>
              <a:rPr lang="sv-SE" dirty="0" smtClean="0"/>
              <a:t>Tolkning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683568" y="2060848"/>
            <a:ext cx="3816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sv-SE" dirty="0" smtClean="0"/>
              <a:t>Välj kultur</a:t>
            </a:r>
          </a:p>
          <a:p>
            <a:pPr marL="285750" indent="-285750">
              <a:buFont typeface="Arial"/>
              <a:buChar char="•"/>
            </a:pPr>
            <a:endParaRPr lang="sv-SE" dirty="0"/>
          </a:p>
          <a:p>
            <a:pPr marL="285750" indent="-285750">
              <a:buFont typeface="Arial"/>
              <a:buChar char="•"/>
            </a:pPr>
            <a:r>
              <a:rPr lang="sv-SE" dirty="0" smtClean="0"/>
              <a:t>Lär dig historik om kulturen</a:t>
            </a:r>
          </a:p>
          <a:p>
            <a:pPr marL="285750" indent="-285750">
              <a:buFont typeface="Arial"/>
              <a:buChar char="•"/>
            </a:pPr>
            <a:endParaRPr lang="sv-SE" dirty="0"/>
          </a:p>
          <a:p>
            <a:pPr marL="285750" indent="-285750">
              <a:buFont typeface="Arial"/>
              <a:buChar char="•"/>
            </a:pPr>
            <a:r>
              <a:rPr lang="sv-SE" dirty="0" smtClean="0"/>
              <a:t>Typiska material</a:t>
            </a:r>
          </a:p>
          <a:p>
            <a:pPr marL="285750" indent="-285750">
              <a:buFont typeface="Arial"/>
              <a:buChar char="•"/>
            </a:pPr>
            <a:endParaRPr lang="sv-SE" dirty="0"/>
          </a:p>
          <a:p>
            <a:pPr marL="285750" indent="-285750">
              <a:buFont typeface="Arial"/>
              <a:buChar char="•"/>
            </a:pPr>
            <a:r>
              <a:rPr lang="sv-SE" dirty="0" smtClean="0"/>
              <a:t>Typiska former</a:t>
            </a:r>
          </a:p>
          <a:p>
            <a:pPr marL="285750" indent="-285750">
              <a:buFont typeface="Arial"/>
              <a:buChar char="•"/>
            </a:pPr>
            <a:endParaRPr lang="sv-SE" dirty="0"/>
          </a:p>
          <a:p>
            <a:pPr marL="285750" indent="-285750">
              <a:buFont typeface="Arial"/>
              <a:buChar char="•"/>
            </a:pPr>
            <a:r>
              <a:rPr lang="sv-SE" dirty="0" smtClean="0"/>
              <a:t>Typiska färger</a:t>
            </a:r>
          </a:p>
          <a:p>
            <a:pPr marL="285750" indent="-285750">
              <a:buFont typeface="Arial"/>
              <a:buChar char="•"/>
            </a:pPr>
            <a:endParaRPr lang="sv-SE" dirty="0"/>
          </a:p>
          <a:p>
            <a:pPr marL="285750" indent="-285750">
              <a:buFont typeface="Arial"/>
              <a:buChar char="•"/>
            </a:pPr>
            <a:r>
              <a:rPr lang="sv-SE" dirty="0" smtClean="0"/>
              <a:t>Använd denna kunskap till ditt slöjdarbete</a:t>
            </a:r>
          </a:p>
          <a:p>
            <a:pPr marL="285750" indent="-285750">
              <a:buFont typeface="Arial"/>
              <a:buChar char="•"/>
            </a:pPr>
            <a:endParaRPr lang="sv-SE" dirty="0"/>
          </a:p>
          <a:p>
            <a:pPr marL="285750" indent="-285750">
              <a:buFont typeface="Arial"/>
              <a:buChar char="•"/>
            </a:pPr>
            <a:r>
              <a:rPr lang="sv-SE" dirty="0" smtClean="0"/>
              <a:t>Hur hör kulturen samman med dig?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212976"/>
            <a:ext cx="3949173" cy="307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83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ctr"/>
            <a:r>
              <a:rPr lang="sv-SE" dirty="0" smtClean="0"/>
              <a:t>Framställning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755576" y="2204864"/>
            <a:ext cx="3816424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sv-SE" dirty="0" smtClean="0"/>
              <a:t>Var noggrann i ditt arbete</a:t>
            </a:r>
          </a:p>
          <a:p>
            <a:pPr marL="285750" indent="-285750">
              <a:buFont typeface="Arial"/>
              <a:buChar char="•"/>
            </a:pPr>
            <a:endParaRPr lang="sv-SE" dirty="0"/>
          </a:p>
          <a:p>
            <a:pPr marL="285750" indent="-285750">
              <a:buFont typeface="Arial"/>
              <a:buChar char="•"/>
            </a:pPr>
            <a:r>
              <a:rPr lang="sv-SE" dirty="0" smtClean="0"/>
              <a:t>Arbeta självständigt</a:t>
            </a:r>
          </a:p>
          <a:p>
            <a:pPr marL="285750" indent="-285750">
              <a:buFont typeface="Arial"/>
              <a:buChar char="•"/>
            </a:pPr>
            <a:endParaRPr lang="sv-SE" dirty="0"/>
          </a:p>
          <a:p>
            <a:pPr marL="285750" indent="-285750">
              <a:buFont typeface="Arial"/>
              <a:buChar char="•"/>
            </a:pPr>
            <a:r>
              <a:rPr lang="sv-SE" dirty="0" smtClean="0"/>
              <a:t>Kom med förslag till lösningar när du stöter på problem</a:t>
            </a:r>
          </a:p>
          <a:p>
            <a:pPr marL="285750" indent="-285750">
              <a:buFont typeface="Arial"/>
              <a:buChar char="•"/>
            </a:pPr>
            <a:endParaRPr lang="sv-SE" dirty="0"/>
          </a:p>
          <a:p>
            <a:pPr marL="285750" indent="-285750">
              <a:buFont typeface="Arial"/>
              <a:buChar char="•"/>
            </a:pPr>
            <a:r>
              <a:rPr lang="sv-SE" dirty="0" smtClean="0"/>
              <a:t>Våga pröva och ompröva</a:t>
            </a:r>
          </a:p>
          <a:p>
            <a:pPr marL="285750" indent="-285750">
              <a:buFont typeface="Arial"/>
              <a:buChar char="•"/>
            </a:pPr>
            <a:endParaRPr lang="sv-SE" dirty="0"/>
          </a:p>
          <a:p>
            <a:pPr marL="285750" indent="-285750">
              <a:buFont typeface="Arial"/>
              <a:buChar char="•"/>
            </a:pPr>
            <a:r>
              <a:rPr lang="sv-SE" dirty="0" smtClean="0"/>
              <a:t>Skriv en noggrann slöjddagbok</a:t>
            </a:r>
          </a:p>
          <a:p>
            <a:pPr marL="285750" indent="-285750">
              <a:buFont typeface="Arial"/>
              <a:buChar char="•"/>
            </a:pPr>
            <a:endParaRPr lang="sv-SE" dirty="0"/>
          </a:p>
          <a:p>
            <a:pPr marL="285750" indent="-285750">
              <a:buFont typeface="Arial"/>
              <a:buChar char="•"/>
            </a:pPr>
            <a:r>
              <a:rPr lang="sv-SE" dirty="0" smtClean="0"/>
              <a:t>Använd slöjdspecifika ord och uttryck</a:t>
            </a:r>
          </a:p>
          <a:p>
            <a:pPr marL="285750" indent="-285750">
              <a:buFont typeface="Arial"/>
              <a:buChar char="•"/>
            </a:pPr>
            <a:endParaRPr lang="sv-SE" dirty="0"/>
          </a:p>
          <a:p>
            <a:pPr marL="285750" indent="-285750">
              <a:buFont typeface="Arial"/>
              <a:buChar char="•"/>
            </a:pPr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4149080"/>
            <a:ext cx="4242172" cy="211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45822"/>
      </p:ext>
    </p:extLst>
  </p:cSld>
  <p:clrMapOvr>
    <a:masterClrMapping/>
  </p:clrMapOvr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TC010205601[[fn=Tema Deluxe]]</Template>
  <TotalTime>593</TotalTime>
  <Words>695</Words>
  <Application>Microsoft Macintosh PowerPoint</Application>
  <PresentationFormat>Bildspel på skärmen (4:3)</PresentationFormat>
  <Paragraphs>133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Deluxe</vt:lpstr>
      <vt:lpstr>Tema Kultur</vt:lpstr>
      <vt:lpstr>Vad är kultur? </vt:lpstr>
      <vt:lpstr>Hur skall jag komma igång?</vt:lpstr>
      <vt:lpstr>Tankekarta</vt:lpstr>
      <vt:lpstr>Alstret</vt:lpstr>
      <vt:lpstr>Arbetsgång</vt:lpstr>
      <vt:lpstr>Idéutveckling</vt:lpstr>
      <vt:lpstr>Tolkning</vt:lpstr>
      <vt:lpstr>Framställning</vt:lpstr>
      <vt:lpstr>Utvärdering</vt:lpstr>
      <vt:lpstr>Bedömning:</vt:lpstr>
      <vt:lpstr>Lycka till!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Kultur</dc:title>
  <dc:creator>tugu</dc:creator>
  <cp:lastModifiedBy>Gunilla Tufvesson</cp:lastModifiedBy>
  <cp:revision>37</cp:revision>
  <dcterms:created xsi:type="dcterms:W3CDTF">2012-07-06T11:14:21Z</dcterms:created>
  <dcterms:modified xsi:type="dcterms:W3CDTF">2015-08-22T12:34:28Z</dcterms:modified>
</cp:coreProperties>
</file>